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71" r:id="rId3"/>
    <p:sldId id="257" r:id="rId4"/>
    <p:sldId id="261" r:id="rId5"/>
    <p:sldId id="258" r:id="rId6"/>
    <p:sldId id="259" r:id="rId7"/>
    <p:sldId id="272" r:id="rId8"/>
    <p:sldId id="267" r:id="rId9"/>
    <p:sldId id="262" r:id="rId10"/>
    <p:sldId id="264" r:id="rId11"/>
    <p:sldId id="273" r:id="rId12"/>
    <p:sldId id="274" r:id="rId13"/>
    <p:sldId id="279" r:id="rId14"/>
    <p:sldId id="275" r:id="rId15"/>
    <p:sldId id="276" r:id="rId16"/>
    <p:sldId id="277" r:id="rId17"/>
    <p:sldId id="278" r:id="rId18"/>
    <p:sldId id="263" r:id="rId19"/>
    <p:sldId id="280" r:id="rId20"/>
    <p:sldId id="268"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64"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All</a:t>
            </a:r>
            <a:r>
              <a:rPr lang="en-US" baseline="0"/>
              <a:t> Applications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Sheet1!$C$38:$C$39</c:f>
              <c:strCache>
                <c:ptCount val="2"/>
                <c:pt idx="1">
                  <c:v>Combined Total</c:v>
                </c:pt>
              </c:strCache>
            </c:strRef>
          </c:tx>
          <c:spPr>
            <a:solidFill>
              <a:schemeClr val="accent1"/>
            </a:solidFill>
            <a:ln>
              <a:noFill/>
            </a:ln>
            <a:effectLst/>
          </c:spPr>
          <c:invertIfNegative val="0"/>
          <c:cat>
            <c:strRef>
              <c:f>Sheet1!$A$40:$B$52</c:f>
              <c:strCache>
                <c:ptCount val="13"/>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c:v>
                </c:pt>
              </c:strCache>
            </c:strRef>
          </c:cat>
          <c:val>
            <c:numRef>
              <c:f>Sheet1!$C$40:$C$52</c:f>
              <c:numCache>
                <c:formatCode>General</c:formatCode>
                <c:ptCount val="13"/>
                <c:pt idx="0">
                  <c:v>17</c:v>
                </c:pt>
                <c:pt idx="1">
                  <c:v>17</c:v>
                </c:pt>
                <c:pt idx="2">
                  <c:v>17</c:v>
                </c:pt>
                <c:pt idx="3">
                  <c:v>16</c:v>
                </c:pt>
                <c:pt idx="4">
                  <c:v>13</c:v>
                </c:pt>
                <c:pt idx="5">
                  <c:v>14</c:v>
                </c:pt>
                <c:pt idx="6">
                  <c:v>11</c:v>
                </c:pt>
                <c:pt idx="7">
                  <c:v>18</c:v>
                </c:pt>
                <c:pt idx="8">
                  <c:v>20</c:v>
                </c:pt>
                <c:pt idx="9">
                  <c:v>18</c:v>
                </c:pt>
                <c:pt idx="10">
                  <c:v>10</c:v>
                </c:pt>
                <c:pt idx="11">
                  <c:v>8</c:v>
                </c:pt>
                <c:pt idx="12">
                  <c:v>10</c:v>
                </c:pt>
              </c:numCache>
            </c:numRef>
          </c:val>
          <c:extLst>
            <c:ext xmlns:c16="http://schemas.microsoft.com/office/drawing/2014/chart" uri="{C3380CC4-5D6E-409C-BE32-E72D297353CC}">
              <c16:uniqueId val="{00000000-9CD1-49F2-8DBB-9FBC3248B3C1}"/>
            </c:ext>
          </c:extLst>
        </c:ser>
        <c:ser>
          <c:idx val="1"/>
          <c:order val="1"/>
          <c:tx>
            <c:strRef>
              <c:f>Sheet1!$D$38:$D$39</c:f>
              <c:strCache>
                <c:ptCount val="2"/>
                <c:pt idx="1">
                  <c:v>Approved</c:v>
                </c:pt>
              </c:strCache>
            </c:strRef>
          </c:tx>
          <c:spPr>
            <a:solidFill>
              <a:schemeClr val="accent2"/>
            </a:solidFill>
            <a:ln>
              <a:noFill/>
            </a:ln>
            <a:effectLst/>
          </c:spPr>
          <c:invertIfNegative val="0"/>
          <c:cat>
            <c:strRef>
              <c:f>Sheet1!$A$40:$B$52</c:f>
              <c:strCache>
                <c:ptCount val="13"/>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c:v>
                </c:pt>
              </c:strCache>
            </c:strRef>
          </c:cat>
          <c:val>
            <c:numRef>
              <c:f>Sheet1!$D$40:$D$52</c:f>
              <c:numCache>
                <c:formatCode>General</c:formatCode>
                <c:ptCount val="13"/>
                <c:pt idx="0">
                  <c:v>5</c:v>
                </c:pt>
                <c:pt idx="1">
                  <c:v>9</c:v>
                </c:pt>
                <c:pt idx="2">
                  <c:v>7</c:v>
                </c:pt>
                <c:pt idx="3">
                  <c:v>6</c:v>
                </c:pt>
                <c:pt idx="4">
                  <c:v>2</c:v>
                </c:pt>
                <c:pt idx="5">
                  <c:v>6</c:v>
                </c:pt>
                <c:pt idx="6">
                  <c:v>6</c:v>
                </c:pt>
                <c:pt idx="7">
                  <c:v>8</c:v>
                </c:pt>
                <c:pt idx="8">
                  <c:v>11</c:v>
                </c:pt>
                <c:pt idx="9">
                  <c:v>8</c:v>
                </c:pt>
                <c:pt idx="10">
                  <c:v>6</c:v>
                </c:pt>
                <c:pt idx="11">
                  <c:v>3</c:v>
                </c:pt>
                <c:pt idx="12">
                  <c:v>2</c:v>
                </c:pt>
              </c:numCache>
            </c:numRef>
          </c:val>
          <c:extLst>
            <c:ext xmlns:c16="http://schemas.microsoft.com/office/drawing/2014/chart" uri="{C3380CC4-5D6E-409C-BE32-E72D297353CC}">
              <c16:uniqueId val="{00000001-9CD1-49F2-8DBB-9FBC3248B3C1}"/>
            </c:ext>
          </c:extLst>
        </c:ser>
        <c:dLbls>
          <c:showLegendKey val="0"/>
          <c:showVal val="0"/>
          <c:showCatName val="0"/>
          <c:showSerName val="0"/>
          <c:showPercent val="0"/>
          <c:showBubbleSize val="0"/>
        </c:dLbls>
        <c:gapWidth val="219"/>
        <c:axId val="246783856"/>
        <c:axId val="170973472"/>
      </c:barChart>
      <c:lineChart>
        <c:grouping val="standard"/>
        <c:varyColors val="0"/>
        <c:ser>
          <c:idx val="2"/>
          <c:order val="2"/>
          <c:tx>
            <c:strRef>
              <c:f>Sheet1!$E$38:$E$39</c:f>
              <c:strCache>
                <c:ptCount val="2"/>
                <c:pt idx="1">
                  <c:v>Approved %</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Sheet1!$A$40:$B$52</c:f>
              <c:strCache>
                <c:ptCount val="13"/>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c:v>
                </c:pt>
              </c:strCache>
            </c:strRef>
          </c:cat>
          <c:val>
            <c:numRef>
              <c:f>Sheet1!$E$40:$E$52</c:f>
              <c:numCache>
                <c:formatCode>0%</c:formatCode>
                <c:ptCount val="13"/>
                <c:pt idx="0">
                  <c:v>0.29411764705882354</c:v>
                </c:pt>
                <c:pt idx="1">
                  <c:v>0.52941176470588236</c:v>
                </c:pt>
                <c:pt idx="2">
                  <c:v>0.41176470588235292</c:v>
                </c:pt>
                <c:pt idx="3">
                  <c:v>0.375</c:v>
                </c:pt>
                <c:pt idx="4">
                  <c:v>0.15384615384615385</c:v>
                </c:pt>
                <c:pt idx="5">
                  <c:v>0.42857142857142855</c:v>
                </c:pt>
                <c:pt idx="6">
                  <c:v>0.54545454545454541</c:v>
                </c:pt>
                <c:pt idx="7">
                  <c:v>0.44444444444444442</c:v>
                </c:pt>
                <c:pt idx="8">
                  <c:v>0.55000000000000004</c:v>
                </c:pt>
                <c:pt idx="9">
                  <c:v>0.44444444444444442</c:v>
                </c:pt>
                <c:pt idx="10">
                  <c:v>0.6</c:v>
                </c:pt>
                <c:pt idx="11">
                  <c:v>0.375</c:v>
                </c:pt>
                <c:pt idx="12">
                  <c:v>0.2</c:v>
                </c:pt>
              </c:numCache>
            </c:numRef>
          </c:val>
          <c:smooth val="0"/>
          <c:extLst>
            <c:ext xmlns:c16="http://schemas.microsoft.com/office/drawing/2014/chart" uri="{C3380CC4-5D6E-409C-BE32-E72D297353CC}">
              <c16:uniqueId val="{00000002-9CD1-49F2-8DBB-9FBC3248B3C1}"/>
            </c:ext>
          </c:extLst>
        </c:ser>
        <c:dLbls>
          <c:showLegendKey val="0"/>
          <c:showVal val="0"/>
          <c:showCatName val="0"/>
          <c:showSerName val="0"/>
          <c:showPercent val="0"/>
          <c:showBubbleSize val="0"/>
        </c:dLbls>
        <c:marker val="1"/>
        <c:smooth val="0"/>
        <c:axId val="246008752"/>
        <c:axId val="170976608"/>
      </c:lineChart>
      <c:catAx>
        <c:axId val="24678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973472"/>
        <c:crosses val="autoZero"/>
        <c:auto val="1"/>
        <c:lblAlgn val="ctr"/>
        <c:lblOffset val="100"/>
        <c:noMultiLvlLbl val="0"/>
      </c:catAx>
      <c:valAx>
        <c:axId val="170973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783856"/>
        <c:crosses val="autoZero"/>
        <c:crossBetween val="between"/>
      </c:valAx>
      <c:valAx>
        <c:axId val="17097660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6008752"/>
        <c:crosses val="max"/>
        <c:crossBetween val="between"/>
      </c:valAx>
      <c:catAx>
        <c:axId val="246008752"/>
        <c:scaling>
          <c:orientation val="minMax"/>
        </c:scaling>
        <c:delete val="1"/>
        <c:axPos val="b"/>
        <c:numFmt formatCode="General" sourceLinked="1"/>
        <c:majorTickMark val="out"/>
        <c:minorTickMark val="none"/>
        <c:tickLblPos val="nextTo"/>
        <c:crossAx val="1709766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spc="50" baseline="0">
                <a:ln w="0"/>
                <a:solidFill>
                  <a:schemeClr val="bg2"/>
                </a:solidFill>
                <a:effectLst>
                  <a:innerShdw blurRad="63500" dist="50800" dir="13500000">
                    <a:srgbClr val="000000">
                      <a:alpha val="50000"/>
                    </a:srgbClr>
                  </a:innerShdw>
                </a:effectLst>
                <a:latin typeface="+mn-lt"/>
                <a:ea typeface="+mn-ea"/>
                <a:cs typeface="+mn-cs"/>
              </a:defRPr>
            </a:pPr>
            <a:r>
              <a:rPr lang="en-US" b="1" cap="none" spc="50">
                <a:ln w="0"/>
                <a:solidFill>
                  <a:schemeClr val="bg2"/>
                </a:solidFill>
                <a:effectLst>
                  <a:innerShdw blurRad="63500" dist="50800" dir="13500000">
                    <a:srgbClr val="000000">
                      <a:alpha val="50000"/>
                    </a:srgbClr>
                  </a:innerShdw>
                </a:effectLst>
              </a:rPr>
              <a:t>Improvement</a:t>
            </a:r>
            <a:r>
              <a:rPr lang="en-US" b="1" cap="none" spc="50" baseline="0">
                <a:ln w="0"/>
                <a:solidFill>
                  <a:schemeClr val="bg2"/>
                </a:solidFill>
                <a:effectLst>
                  <a:innerShdw blurRad="63500" dist="50800" dir="13500000">
                    <a:srgbClr val="000000">
                      <a:alpha val="50000"/>
                    </a:srgbClr>
                  </a:innerShdw>
                </a:effectLst>
              </a:rPr>
              <a:t> over time</a:t>
            </a:r>
            <a:endParaRPr lang="en-US" b="1" cap="none" spc="50">
              <a:ln w="0"/>
              <a:solidFill>
                <a:schemeClr val="bg2"/>
              </a:solidFill>
              <a:effectLst>
                <a:innerShdw blurRad="63500" dist="50800" dir="13500000">
                  <a:srgbClr val="000000">
                    <a:alpha val="50000"/>
                  </a:srgbClr>
                </a:innerShdw>
              </a:effectLst>
            </a:endParaRPr>
          </a:p>
        </c:rich>
      </c:tx>
      <c:overlay val="0"/>
      <c:spPr>
        <a:noFill/>
        <a:ln>
          <a:noFill/>
        </a:ln>
        <a:effectLst/>
      </c:spPr>
      <c:txPr>
        <a:bodyPr rot="0" spcFirstLastPara="1" vertOverflow="ellipsis" vert="horz" wrap="square" anchor="ctr" anchorCtr="1"/>
        <a:lstStyle/>
        <a:p>
          <a:pPr>
            <a:defRPr sz="1862" b="1" i="0" u="none" strike="noStrike" kern="1200" cap="none" spc="50" baseline="0">
              <a:ln w="0"/>
              <a:solidFill>
                <a:schemeClr val="bg2"/>
              </a:solidFill>
              <a:effectLst>
                <a:innerShdw blurRad="63500" dist="50800" dir="13500000">
                  <a:srgbClr val="000000">
                    <a:alpha val="50000"/>
                  </a:srgbClr>
                </a:innerShdw>
              </a:effectLst>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School A</c:v>
                </c:pt>
              </c:strCache>
            </c:strRef>
          </c:tx>
          <c:spPr>
            <a:ln w="28575" cap="rnd">
              <a:solidFill>
                <a:schemeClr val="accent1"/>
              </a:solidFill>
              <a:round/>
            </a:ln>
            <a:effectLst/>
          </c:spPr>
          <c:marker>
            <c:symbol val="none"/>
          </c:marker>
          <c:cat>
            <c:strRef>
              <c:f>Sheet1!$A$2:$A$5</c:f>
              <c:strCache>
                <c:ptCount val="4"/>
                <c:pt idx="0">
                  <c:v>Year 1</c:v>
                </c:pt>
                <c:pt idx="1">
                  <c:v>Year 2</c:v>
                </c:pt>
                <c:pt idx="2">
                  <c:v>Year 3</c:v>
                </c:pt>
                <c:pt idx="3">
                  <c:v>Year 4</c:v>
                </c:pt>
              </c:strCache>
            </c:strRef>
          </c:cat>
          <c:val>
            <c:numRef>
              <c:f>Sheet1!$B$2:$B$5</c:f>
              <c:numCache>
                <c:formatCode>General</c:formatCode>
                <c:ptCount val="4"/>
                <c:pt idx="0">
                  <c:v>1</c:v>
                </c:pt>
                <c:pt idx="1">
                  <c:v>2</c:v>
                </c:pt>
                <c:pt idx="2">
                  <c:v>3</c:v>
                </c:pt>
                <c:pt idx="3">
                  <c:v>4</c:v>
                </c:pt>
              </c:numCache>
            </c:numRef>
          </c:val>
          <c:smooth val="0"/>
          <c:extLst>
            <c:ext xmlns:c16="http://schemas.microsoft.com/office/drawing/2014/chart" uri="{C3380CC4-5D6E-409C-BE32-E72D297353CC}">
              <c16:uniqueId val="{00000000-1681-4C28-AE61-A0674751C84C}"/>
            </c:ext>
          </c:extLst>
        </c:ser>
        <c:ser>
          <c:idx val="1"/>
          <c:order val="1"/>
          <c:tx>
            <c:strRef>
              <c:f>Sheet1!$C$1</c:f>
              <c:strCache>
                <c:ptCount val="1"/>
                <c:pt idx="0">
                  <c:v>School B</c:v>
                </c:pt>
              </c:strCache>
            </c:strRef>
          </c:tx>
          <c:spPr>
            <a:ln w="28575" cap="rnd">
              <a:solidFill>
                <a:schemeClr val="accent2"/>
              </a:solidFill>
              <a:round/>
            </a:ln>
            <a:effectLst/>
          </c:spPr>
          <c:marker>
            <c:symbol val="none"/>
          </c:marker>
          <c:cat>
            <c:strRef>
              <c:f>Sheet1!$A$2:$A$5</c:f>
              <c:strCache>
                <c:ptCount val="4"/>
                <c:pt idx="0">
                  <c:v>Year 1</c:v>
                </c:pt>
                <c:pt idx="1">
                  <c:v>Year 2</c:v>
                </c:pt>
                <c:pt idx="2">
                  <c:v>Year 3</c:v>
                </c:pt>
                <c:pt idx="3">
                  <c:v>Year 4</c:v>
                </c:pt>
              </c:strCache>
            </c:strRef>
          </c:cat>
          <c:val>
            <c:numRef>
              <c:f>Sheet1!$C$2:$C$5</c:f>
              <c:numCache>
                <c:formatCode>General</c:formatCode>
                <c:ptCount val="4"/>
                <c:pt idx="0">
                  <c:v>2</c:v>
                </c:pt>
                <c:pt idx="1">
                  <c:v>4</c:v>
                </c:pt>
                <c:pt idx="2">
                  <c:v>6</c:v>
                </c:pt>
                <c:pt idx="3">
                  <c:v>8</c:v>
                </c:pt>
              </c:numCache>
            </c:numRef>
          </c:val>
          <c:smooth val="0"/>
          <c:extLst>
            <c:ext xmlns:c16="http://schemas.microsoft.com/office/drawing/2014/chart" uri="{C3380CC4-5D6E-409C-BE32-E72D297353CC}">
              <c16:uniqueId val="{00000001-1681-4C28-AE61-A0674751C84C}"/>
            </c:ext>
          </c:extLst>
        </c:ser>
        <c:ser>
          <c:idx val="2"/>
          <c:order val="2"/>
          <c:tx>
            <c:strRef>
              <c:f>Sheet1!$D$1</c:f>
              <c:strCache>
                <c:ptCount val="1"/>
                <c:pt idx="0">
                  <c:v>School C</c:v>
                </c:pt>
              </c:strCache>
            </c:strRef>
          </c:tx>
          <c:spPr>
            <a:ln w="28575" cap="rnd">
              <a:solidFill>
                <a:schemeClr val="accent3"/>
              </a:solidFill>
              <a:round/>
            </a:ln>
            <a:effectLst/>
          </c:spPr>
          <c:marker>
            <c:symbol val="none"/>
          </c:marker>
          <c:cat>
            <c:strRef>
              <c:f>Sheet1!$A$2:$A$5</c:f>
              <c:strCache>
                <c:ptCount val="4"/>
                <c:pt idx="0">
                  <c:v>Year 1</c:v>
                </c:pt>
                <c:pt idx="1">
                  <c:v>Year 2</c:v>
                </c:pt>
                <c:pt idx="2">
                  <c:v>Year 3</c:v>
                </c:pt>
                <c:pt idx="3">
                  <c:v>Year 4</c:v>
                </c:pt>
              </c:strCache>
            </c:strRef>
          </c:cat>
          <c:val>
            <c:numRef>
              <c:f>Sheet1!$D$2:$D$5</c:f>
              <c:numCache>
                <c:formatCode>General</c:formatCode>
                <c:ptCount val="4"/>
                <c:pt idx="0">
                  <c:v>3</c:v>
                </c:pt>
                <c:pt idx="1">
                  <c:v>6</c:v>
                </c:pt>
                <c:pt idx="2">
                  <c:v>9</c:v>
                </c:pt>
                <c:pt idx="3">
                  <c:v>12</c:v>
                </c:pt>
              </c:numCache>
            </c:numRef>
          </c:val>
          <c:smooth val="0"/>
          <c:extLst>
            <c:ext xmlns:c16="http://schemas.microsoft.com/office/drawing/2014/chart" uri="{C3380CC4-5D6E-409C-BE32-E72D297353CC}">
              <c16:uniqueId val="{00000002-1681-4C28-AE61-A0674751C84C}"/>
            </c:ext>
          </c:extLst>
        </c:ser>
        <c:dLbls>
          <c:showLegendKey val="0"/>
          <c:showVal val="0"/>
          <c:showCatName val="0"/>
          <c:showSerName val="0"/>
          <c:showPercent val="0"/>
          <c:showBubbleSize val="0"/>
        </c:dLbls>
        <c:smooth val="0"/>
        <c:axId val="413067800"/>
        <c:axId val="413081912"/>
      </c:lineChart>
      <c:catAx>
        <c:axId val="4130678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081912"/>
        <c:crosses val="autoZero"/>
        <c:auto val="1"/>
        <c:lblAlgn val="ctr"/>
        <c:lblOffset val="100"/>
        <c:noMultiLvlLbl val="0"/>
      </c:catAx>
      <c:valAx>
        <c:axId val="413081912"/>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0678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11.svg"/><Relationship Id="rId4" Type="http://schemas.openxmlformats.org/officeDocument/2006/relationships/image" Target="../media/image35.svg"/><Relationship Id="rId9" Type="http://schemas.openxmlformats.org/officeDocument/2006/relationships/image" Target="../media/image4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11.svg"/><Relationship Id="rId4" Type="http://schemas.openxmlformats.org/officeDocument/2006/relationships/image" Target="../media/image35.svg"/><Relationship Id="rId9" Type="http://schemas.openxmlformats.org/officeDocument/2006/relationships/image" Target="../media/image4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2594D02-5586-445D-AEAB-061325C34586}"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DCB5621-8594-49EF-9EA6-4AAC554E720A}">
      <dgm:prSet/>
      <dgm:spPr/>
      <dgm:t>
        <a:bodyPr/>
        <a:lstStyle/>
        <a:p>
          <a:pPr>
            <a:defRPr cap="all"/>
          </a:pPr>
          <a:r>
            <a:rPr lang="en-US" dirty="0"/>
            <a:t>Year 1 Trends are highly predictive of future results</a:t>
          </a:r>
        </a:p>
      </dgm:t>
    </dgm:pt>
    <dgm:pt modelId="{12D871D0-1290-4B68-AA50-FE34F82E1302}" type="parTrans" cxnId="{5D384C72-7BFB-4C05-BE06-422407950481}">
      <dgm:prSet/>
      <dgm:spPr/>
      <dgm:t>
        <a:bodyPr/>
        <a:lstStyle/>
        <a:p>
          <a:endParaRPr lang="en-US"/>
        </a:p>
      </dgm:t>
    </dgm:pt>
    <dgm:pt modelId="{44F0C9DF-B84C-4D27-A0EF-FA5171A0F9F3}" type="sibTrans" cxnId="{5D384C72-7BFB-4C05-BE06-422407950481}">
      <dgm:prSet/>
      <dgm:spPr/>
      <dgm:t>
        <a:bodyPr/>
        <a:lstStyle/>
        <a:p>
          <a:endParaRPr lang="en-US"/>
        </a:p>
      </dgm:t>
    </dgm:pt>
    <dgm:pt modelId="{661F4C11-FB5C-41B4-B337-94054880137E}">
      <dgm:prSet/>
      <dgm:spPr/>
      <dgm:t>
        <a:bodyPr/>
        <a:lstStyle/>
        <a:p>
          <a:pPr>
            <a:defRPr cap="all"/>
          </a:pPr>
          <a:r>
            <a:rPr lang="en-US" dirty="0"/>
            <a:t>Satellites perform better than single site schools</a:t>
          </a:r>
        </a:p>
      </dgm:t>
    </dgm:pt>
    <dgm:pt modelId="{E0178853-3823-40FB-8D66-FB7CC3F124ED}" type="parTrans" cxnId="{ECE983A3-2BBA-48C9-B1A9-3964494B1688}">
      <dgm:prSet/>
      <dgm:spPr/>
      <dgm:t>
        <a:bodyPr/>
        <a:lstStyle/>
        <a:p>
          <a:endParaRPr lang="en-US"/>
        </a:p>
      </dgm:t>
    </dgm:pt>
    <dgm:pt modelId="{985E24F7-03C1-4C1B-967C-A61933ED1F4A}" type="sibTrans" cxnId="{ECE983A3-2BBA-48C9-B1A9-3964494B1688}">
      <dgm:prSet/>
      <dgm:spPr/>
      <dgm:t>
        <a:bodyPr/>
        <a:lstStyle/>
        <a:p>
          <a:endParaRPr lang="en-US"/>
        </a:p>
      </dgm:t>
    </dgm:pt>
    <dgm:pt modelId="{1615200A-38FC-4032-98CC-DBB8FA46EBE2}">
      <dgm:prSet/>
      <dgm:spPr/>
      <dgm:t>
        <a:bodyPr/>
        <a:lstStyle/>
        <a:p>
          <a:pPr>
            <a:defRPr cap="all"/>
          </a:pPr>
          <a:r>
            <a:rPr lang="en-US" dirty="0"/>
            <a:t>Size of cohort does not yield a clear trend</a:t>
          </a:r>
        </a:p>
      </dgm:t>
    </dgm:pt>
    <dgm:pt modelId="{CCD76110-A9DA-4BD6-9115-723A454FCECE}" type="parTrans" cxnId="{EE90F8DF-B6B4-465B-AA2B-0D6087BC5FB2}">
      <dgm:prSet/>
      <dgm:spPr/>
      <dgm:t>
        <a:bodyPr/>
        <a:lstStyle/>
        <a:p>
          <a:endParaRPr lang="en-US"/>
        </a:p>
      </dgm:t>
    </dgm:pt>
    <dgm:pt modelId="{B530035C-3B23-4528-BB7B-A686A09FDB97}" type="sibTrans" cxnId="{EE90F8DF-B6B4-465B-AA2B-0D6087BC5FB2}">
      <dgm:prSet/>
      <dgm:spPr/>
      <dgm:t>
        <a:bodyPr/>
        <a:lstStyle/>
        <a:p>
          <a:endParaRPr lang="en-US"/>
        </a:p>
      </dgm:t>
    </dgm:pt>
    <dgm:pt modelId="{6C4A5C3A-4E13-42D9-8066-42624557214B}">
      <dgm:prSet/>
      <dgm:spPr/>
      <dgm:t>
        <a:bodyPr/>
        <a:lstStyle/>
        <a:p>
          <a:pPr>
            <a:defRPr cap="all"/>
          </a:pPr>
          <a:r>
            <a:rPr lang="en-US" dirty="0"/>
            <a:t>The newer process appears to produce higher student outcomes</a:t>
          </a:r>
        </a:p>
      </dgm:t>
    </dgm:pt>
    <dgm:pt modelId="{C6A27BB4-1E7A-4777-833F-76D3E2D03AAA}" type="parTrans" cxnId="{D5BDF346-6A2A-4738-B9EC-851732CCD7B3}">
      <dgm:prSet/>
      <dgm:spPr/>
      <dgm:t>
        <a:bodyPr/>
        <a:lstStyle/>
        <a:p>
          <a:endParaRPr lang="en-US"/>
        </a:p>
      </dgm:t>
    </dgm:pt>
    <dgm:pt modelId="{9CC39765-5F5E-4250-BE0A-CC9F91EBD66D}" type="sibTrans" cxnId="{D5BDF346-6A2A-4738-B9EC-851732CCD7B3}">
      <dgm:prSet/>
      <dgm:spPr/>
      <dgm:t>
        <a:bodyPr/>
        <a:lstStyle/>
        <a:p>
          <a:endParaRPr lang="en-US"/>
        </a:p>
      </dgm:t>
    </dgm:pt>
    <dgm:pt modelId="{56A1E54C-BDC7-494D-B92C-2ADBE13CB1E7}">
      <dgm:prSet/>
      <dgm:spPr/>
      <dgm:t>
        <a:bodyPr/>
        <a:lstStyle/>
        <a:p>
          <a:pPr>
            <a:defRPr cap="all"/>
          </a:pPr>
          <a:r>
            <a:rPr lang="en-US" dirty="0"/>
            <a:t>Schools opening outside the normal cohort timeline tend to do worse</a:t>
          </a:r>
        </a:p>
      </dgm:t>
    </dgm:pt>
    <dgm:pt modelId="{AE6F1CAD-EF7C-42D5-8951-66F4297E3275}" type="parTrans" cxnId="{16547041-36FE-4AA5-90BE-8F2E102D2207}">
      <dgm:prSet/>
      <dgm:spPr/>
      <dgm:t>
        <a:bodyPr/>
        <a:lstStyle/>
        <a:p>
          <a:endParaRPr lang="en-US"/>
        </a:p>
      </dgm:t>
    </dgm:pt>
    <dgm:pt modelId="{8AD2F31B-0B74-40B1-A64A-63ACA3B7E571}" type="sibTrans" cxnId="{16547041-36FE-4AA5-90BE-8F2E102D2207}">
      <dgm:prSet/>
      <dgm:spPr/>
      <dgm:t>
        <a:bodyPr/>
        <a:lstStyle/>
        <a:p>
          <a:endParaRPr lang="en-US"/>
        </a:p>
      </dgm:t>
    </dgm:pt>
    <dgm:pt modelId="{0706EBAC-AE7C-468C-B650-1F10245869DD}">
      <dgm:prSet/>
      <dgm:spPr/>
      <dgm:t>
        <a:bodyPr/>
        <a:lstStyle/>
        <a:p>
          <a:pPr>
            <a:defRPr cap="all"/>
          </a:pPr>
          <a:r>
            <a:rPr lang="en-US" dirty="0"/>
            <a:t>Longevity matters</a:t>
          </a:r>
        </a:p>
      </dgm:t>
    </dgm:pt>
    <dgm:pt modelId="{85CC415A-B995-48FB-87BE-2B487EB04D1E}" type="parTrans" cxnId="{DF44E9F9-8E37-4E15-808A-A28EBB47B403}">
      <dgm:prSet/>
      <dgm:spPr/>
      <dgm:t>
        <a:bodyPr/>
        <a:lstStyle/>
        <a:p>
          <a:endParaRPr lang="en-US"/>
        </a:p>
      </dgm:t>
    </dgm:pt>
    <dgm:pt modelId="{9434C4A9-1444-4A48-85BB-9455A1454101}" type="sibTrans" cxnId="{DF44E9F9-8E37-4E15-808A-A28EBB47B403}">
      <dgm:prSet/>
      <dgm:spPr/>
      <dgm:t>
        <a:bodyPr/>
        <a:lstStyle/>
        <a:p>
          <a:endParaRPr lang="en-US"/>
        </a:p>
      </dgm:t>
    </dgm:pt>
    <dgm:pt modelId="{9767B1F6-1D60-4F0C-AC67-1C5A259FDA00}" type="pres">
      <dgm:prSet presAssocID="{E2594D02-5586-445D-AEAB-061325C34586}" presName="root" presStyleCnt="0">
        <dgm:presLayoutVars>
          <dgm:dir/>
          <dgm:resizeHandles val="exact"/>
        </dgm:presLayoutVars>
      </dgm:prSet>
      <dgm:spPr/>
    </dgm:pt>
    <dgm:pt modelId="{2706166A-9D06-4DB1-86AB-E1B2E3A1869F}" type="pres">
      <dgm:prSet presAssocID="{FDCB5621-8594-49EF-9EA6-4AAC554E720A}" presName="compNode" presStyleCnt="0"/>
      <dgm:spPr/>
    </dgm:pt>
    <dgm:pt modelId="{A98CA72A-83C5-4DF4-8465-3944252669A8}" type="pres">
      <dgm:prSet presAssocID="{FDCB5621-8594-49EF-9EA6-4AAC554E720A}" presName="iconBgRect" presStyleLbl="bgShp" presStyleIdx="0" presStyleCnt="6"/>
      <dgm:spPr>
        <a:prstGeom prst="round2DiagRect">
          <a:avLst>
            <a:gd name="adj1" fmla="val 29727"/>
            <a:gd name="adj2" fmla="val 0"/>
          </a:avLst>
        </a:prstGeom>
      </dgm:spPr>
    </dgm:pt>
    <dgm:pt modelId="{E62236DC-3CE1-40AE-8C39-3DF4897994F3}" type="pres">
      <dgm:prSet presAssocID="{FDCB5621-8594-49EF-9EA6-4AAC554E720A}" presName="iconRect" presStyleLbl="nod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58026C77-A82A-4FC9-AD2F-58F014506488}" type="pres">
      <dgm:prSet presAssocID="{FDCB5621-8594-49EF-9EA6-4AAC554E720A}" presName="spaceRect" presStyleCnt="0"/>
      <dgm:spPr/>
    </dgm:pt>
    <dgm:pt modelId="{3519D277-5DA6-488D-9EC2-0630F93CEECE}" type="pres">
      <dgm:prSet presAssocID="{FDCB5621-8594-49EF-9EA6-4AAC554E720A}" presName="textRect" presStyleLbl="revTx" presStyleIdx="0" presStyleCnt="6">
        <dgm:presLayoutVars>
          <dgm:chMax val="1"/>
          <dgm:chPref val="1"/>
        </dgm:presLayoutVars>
      </dgm:prSet>
      <dgm:spPr/>
    </dgm:pt>
    <dgm:pt modelId="{45F1BDC4-A571-4B97-A14B-A836415F1158}" type="pres">
      <dgm:prSet presAssocID="{44F0C9DF-B84C-4D27-A0EF-FA5171A0F9F3}" presName="sibTrans" presStyleCnt="0"/>
      <dgm:spPr/>
    </dgm:pt>
    <dgm:pt modelId="{E5BB1633-DBD1-4981-BCF3-E60D4048B7EE}" type="pres">
      <dgm:prSet presAssocID="{661F4C11-FB5C-41B4-B337-94054880137E}" presName="compNode" presStyleCnt="0"/>
      <dgm:spPr/>
    </dgm:pt>
    <dgm:pt modelId="{E70D08DF-9283-486E-9D09-836EFE5C8192}" type="pres">
      <dgm:prSet presAssocID="{661F4C11-FB5C-41B4-B337-94054880137E}" presName="iconBgRect" presStyleLbl="bgShp" presStyleIdx="1" presStyleCnt="6"/>
      <dgm:spPr>
        <a:prstGeom prst="round2DiagRect">
          <a:avLst>
            <a:gd name="adj1" fmla="val 29727"/>
            <a:gd name="adj2" fmla="val 0"/>
          </a:avLst>
        </a:prstGeom>
      </dgm:spPr>
    </dgm:pt>
    <dgm:pt modelId="{A5DCDB08-E00D-43AC-9F60-313815313DB3}" type="pres">
      <dgm:prSet presAssocID="{661F4C11-FB5C-41B4-B337-94054880137E}" presName="iconRect" presStyleLbl="node1" presStyleIdx="1" presStyleCnt="6"/>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tellite"/>
        </a:ext>
      </dgm:extLst>
    </dgm:pt>
    <dgm:pt modelId="{F21014F8-0769-4E25-9AFE-DB540DF1AB28}" type="pres">
      <dgm:prSet presAssocID="{661F4C11-FB5C-41B4-B337-94054880137E}" presName="spaceRect" presStyleCnt="0"/>
      <dgm:spPr/>
    </dgm:pt>
    <dgm:pt modelId="{49866E1E-993E-4A32-86C9-09BBFB35B853}" type="pres">
      <dgm:prSet presAssocID="{661F4C11-FB5C-41B4-B337-94054880137E}" presName="textRect" presStyleLbl="revTx" presStyleIdx="1" presStyleCnt="6">
        <dgm:presLayoutVars>
          <dgm:chMax val="1"/>
          <dgm:chPref val="1"/>
        </dgm:presLayoutVars>
      </dgm:prSet>
      <dgm:spPr/>
    </dgm:pt>
    <dgm:pt modelId="{98DF41E6-EA4D-4BEC-AF6A-6F6A91CD50BE}" type="pres">
      <dgm:prSet presAssocID="{985E24F7-03C1-4C1B-967C-A61933ED1F4A}" presName="sibTrans" presStyleCnt="0"/>
      <dgm:spPr/>
    </dgm:pt>
    <dgm:pt modelId="{F1EE796C-BF5B-4381-A77E-CBFBAC052E38}" type="pres">
      <dgm:prSet presAssocID="{1615200A-38FC-4032-98CC-DBB8FA46EBE2}" presName="compNode" presStyleCnt="0"/>
      <dgm:spPr/>
    </dgm:pt>
    <dgm:pt modelId="{EB063E1C-5DFD-42A1-A318-48BBABAE41FC}" type="pres">
      <dgm:prSet presAssocID="{1615200A-38FC-4032-98CC-DBB8FA46EBE2}" presName="iconBgRect" presStyleLbl="bgShp" presStyleIdx="2" presStyleCnt="6"/>
      <dgm:spPr>
        <a:prstGeom prst="round2DiagRect">
          <a:avLst>
            <a:gd name="adj1" fmla="val 29727"/>
            <a:gd name="adj2" fmla="val 0"/>
          </a:avLst>
        </a:prstGeom>
      </dgm:spPr>
    </dgm:pt>
    <dgm:pt modelId="{EE48D9FB-4F9D-463F-AF90-BC20F7E7E391}" type="pres">
      <dgm:prSet presAssocID="{1615200A-38FC-4032-98CC-DBB8FA46EBE2}"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CAAD6AA6-AE92-4EDF-B529-78C352F5CEF5}" type="pres">
      <dgm:prSet presAssocID="{1615200A-38FC-4032-98CC-DBB8FA46EBE2}" presName="spaceRect" presStyleCnt="0"/>
      <dgm:spPr/>
    </dgm:pt>
    <dgm:pt modelId="{C8208F79-3461-4363-9564-FA8385E6110A}" type="pres">
      <dgm:prSet presAssocID="{1615200A-38FC-4032-98CC-DBB8FA46EBE2}" presName="textRect" presStyleLbl="revTx" presStyleIdx="2" presStyleCnt="6">
        <dgm:presLayoutVars>
          <dgm:chMax val="1"/>
          <dgm:chPref val="1"/>
        </dgm:presLayoutVars>
      </dgm:prSet>
      <dgm:spPr/>
    </dgm:pt>
    <dgm:pt modelId="{FCFD2A36-5CF4-4CA4-B7F2-8BD666FBDA2B}" type="pres">
      <dgm:prSet presAssocID="{B530035C-3B23-4528-BB7B-A686A09FDB97}" presName="sibTrans" presStyleCnt="0"/>
      <dgm:spPr/>
    </dgm:pt>
    <dgm:pt modelId="{91E906B8-1C74-46D9-A4C0-4C37F657F210}" type="pres">
      <dgm:prSet presAssocID="{6C4A5C3A-4E13-42D9-8066-42624557214B}" presName="compNode" presStyleCnt="0"/>
      <dgm:spPr/>
    </dgm:pt>
    <dgm:pt modelId="{F6195033-7EE6-4A51-88DF-F7A4C0B956C8}" type="pres">
      <dgm:prSet presAssocID="{6C4A5C3A-4E13-42D9-8066-42624557214B}" presName="iconBgRect" presStyleLbl="bgShp" presStyleIdx="3" presStyleCnt="6"/>
      <dgm:spPr>
        <a:prstGeom prst="round2DiagRect">
          <a:avLst>
            <a:gd name="adj1" fmla="val 29727"/>
            <a:gd name="adj2" fmla="val 0"/>
          </a:avLst>
        </a:prstGeom>
      </dgm:spPr>
    </dgm:pt>
    <dgm:pt modelId="{FA150334-A142-48E0-8DB7-6695604DF78C}" type="pres">
      <dgm:prSet presAssocID="{6C4A5C3A-4E13-42D9-8066-42624557214B}" presName="iconRect" presStyleLbl="node1" presStyleIdx="3" presStyleCnt="6"/>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ecklist"/>
        </a:ext>
      </dgm:extLst>
    </dgm:pt>
    <dgm:pt modelId="{0AE60D6E-E3E5-4593-B03E-DA87C118C1B8}" type="pres">
      <dgm:prSet presAssocID="{6C4A5C3A-4E13-42D9-8066-42624557214B}" presName="spaceRect" presStyleCnt="0"/>
      <dgm:spPr/>
    </dgm:pt>
    <dgm:pt modelId="{27DFA314-6431-42E3-BA7A-918C78315C85}" type="pres">
      <dgm:prSet presAssocID="{6C4A5C3A-4E13-42D9-8066-42624557214B}" presName="textRect" presStyleLbl="revTx" presStyleIdx="3" presStyleCnt="6">
        <dgm:presLayoutVars>
          <dgm:chMax val="1"/>
          <dgm:chPref val="1"/>
        </dgm:presLayoutVars>
      </dgm:prSet>
      <dgm:spPr/>
    </dgm:pt>
    <dgm:pt modelId="{E7C01367-4598-4DE5-8280-AE8126AED5D2}" type="pres">
      <dgm:prSet presAssocID="{9CC39765-5F5E-4250-BE0A-CC9F91EBD66D}" presName="sibTrans" presStyleCnt="0"/>
      <dgm:spPr/>
    </dgm:pt>
    <dgm:pt modelId="{40825E4A-0466-4EC0-B158-D305AE323745}" type="pres">
      <dgm:prSet presAssocID="{56A1E54C-BDC7-494D-B92C-2ADBE13CB1E7}" presName="compNode" presStyleCnt="0"/>
      <dgm:spPr/>
    </dgm:pt>
    <dgm:pt modelId="{5B6FB289-35F7-4916-8A58-C420DD09F515}" type="pres">
      <dgm:prSet presAssocID="{56A1E54C-BDC7-494D-B92C-2ADBE13CB1E7}" presName="iconBgRect" presStyleLbl="bgShp" presStyleIdx="4" presStyleCnt="6"/>
      <dgm:spPr>
        <a:prstGeom prst="round2DiagRect">
          <a:avLst>
            <a:gd name="adj1" fmla="val 29727"/>
            <a:gd name="adj2" fmla="val 0"/>
          </a:avLst>
        </a:prstGeom>
      </dgm:spPr>
    </dgm:pt>
    <dgm:pt modelId="{41784283-55AF-4CB5-9AB3-9AA2FC259D9A}" type="pres">
      <dgm:prSet presAssocID="{56A1E54C-BDC7-494D-B92C-2ADBE13CB1E7}" presName="iconRect" presStyleLbl="node1" presStyleIdx="4" presStyleCnt="6"/>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Monthly calendar"/>
        </a:ext>
      </dgm:extLst>
    </dgm:pt>
    <dgm:pt modelId="{127E730B-3F61-43C8-996D-17E291D077C5}" type="pres">
      <dgm:prSet presAssocID="{56A1E54C-BDC7-494D-B92C-2ADBE13CB1E7}" presName="spaceRect" presStyleCnt="0"/>
      <dgm:spPr/>
    </dgm:pt>
    <dgm:pt modelId="{D8D53577-E58A-4CED-90DB-62B2FAFBA2D6}" type="pres">
      <dgm:prSet presAssocID="{56A1E54C-BDC7-494D-B92C-2ADBE13CB1E7}" presName="textRect" presStyleLbl="revTx" presStyleIdx="4" presStyleCnt="6">
        <dgm:presLayoutVars>
          <dgm:chMax val="1"/>
          <dgm:chPref val="1"/>
        </dgm:presLayoutVars>
      </dgm:prSet>
      <dgm:spPr/>
    </dgm:pt>
    <dgm:pt modelId="{9C1D3751-0232-4BBD-B596-5612B0A01A7A}" type="pres">
      <dgm:prSet presAssocID="{8AD2F31B-0B74-40B1-A64A-63ACA3B7E571}" presName="sibTrans" presStyleCnt="0"/>
      <dgm:spPr/>
    </dgm:pt>
    <dgm:pt modelId="{157424CD-E450-4B90-BB7E-64B2EB1E9884}" type="pres">
      <dgm:prSet presAssocID="{0706EBAC-AE7C-468C-B650-1F10245869DD}" presName="compNode" presStyleCnt="0"/>
      <dgm:spPr/>
    </dgm:pt>
    <dgm:pt modelId="{35EA5F5D-951A-4EEA-BB9E-D9A52AF4C846}" type="pres">
      <dgm:prSet presAssocID="{0706EBAC-AE7C-468C-B650-1F10245869DD}" presName="iconBgRect" presStyleLbl="bgShp" presStyleIdx="5" presStyleCnt="6"/>
      <dgm:spPr>
        <a:prstGeom prst="round2DiagRect">
          <a:avLst>
            <a:gd name="adj1" fmla="val 29727"/>
            <a:gd name="adj2" fmla="val 0"/>
          </a:avLst>
        </a:prstGeom>
      </dgm:spPr>
    </dgm:pt>
    <dgm:pt modelId="{19A9A989-B4B4-47DF-A9A7-1D100F9B2A03}" type="pres">
      <dgm:prSet presAssocID="{0706EBAC-AE7C-468C-B650-1F10245869DD}" presName="iconRect" presStyleLbl="node1" presStyleIdx="5" presStyleCnt="6"/>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Hourglass"/>
        </a:ext>
      </dgm:extLst>
    </dgm:pt>
    <dgm:pt modelId="{533A409B-5476-4FAB-A863-62A958290437}" type="pres">
      <dgm:prSet presAssocID="{0706EBAC-AE7C-468C-B650-1F10245869DD}" presName="spaceRect" presStyleCnt="0"/>
      <dgm:spPr/>
    </dgm:pt>
    <dgm:pt modelId="{8149857C-79F0-4949-BF3A-848A5719139B}" type="pres">
      <dgm:prSet presAssocID="{0706EBAC-AE7C-468C-B650-1F10245869DD}" presName="textRect" presStyleLbl="revTx" presStyleIdx="5" presStyleCnt="6">
        <dgm:presLayoutVars>
          <dgm:chMax val="1"/>
          <dgm:chPref val="1"/>
        </dgm:presLayoutVars>
      </dgm:prSet>
      <dgm:spPr/>
    </dgm:pt>
  </dgm:ptLst>
  <dgm:cxnLst>
    <dgm:cxn modelId="{F69B741B-C581-4B22-86C9-3AF0930218D2}" type="presOf" srcId="{E2594D02-5586-445D-AEAB-061325C34586}" destId="{9767B1F6-1D60-4F0C-AC67-1C5A259FDA00}" srcOrd="0" destOrd="0" presId="urn:microsoft.com/office/officeart/2018/5/layout/IconLeafLabelList"/>
    <dgm:cxn modelId="{BB26EE2E-2EA5-4C96-AB12-6442985A85B2}" type="presOf" srcId="{56A1E54C-BDC7-494D-B92C-2ADBE13CB1E7}" destId="{D8D53577-E58A-4CED-90DB-62B2FAFBA2D6}" srcOrd="0" destOrd="0" presId="urn:microsoft.com/office/officeart/2018/5/layout/IconLeafLabelList"/>
    <dgm:cxn modelId="{16547041-36FE-4AA5-90BE-8F2E102D2207}" srcId="{E2594D02-5586-445D-AEAB-061325C34586}" destId="{56A1E54C-BDC7-494D-B92C-2ADBE13CB1E7}" srcOrd="4" destOrd="0" parTransId="{AE6F1CAD-EF7C-42D5-8951-66F4297E3275}" sibTransId="{8AD2F31B-0B74-40B1-A64A-63ACA3B7E571}"/>
    <dgm:cxn modelId="{D5BDF346-6A2A-4738-B9EC-851732CCD7B3}" srcId="{E2594D02-5586-445D-AEAB-061325C34586}" destId="{6C4A5C3A-4E13-42D9-8066-42624557214B}" srcOrd="3" destOrd="0" parTransId="{C6A27BB4-1E7A-4777-833F-76D3E2D03AAA}" sibTransId="{9CC39765-5F5E-4250-BE0A-CC9F91EBD66D}"/>
    <dgm:cxn modelId="{5D384C72-7BFB-4C05-BE06-422407950481}" srcId="{E2594D02-5586-445D-AEAB-061325C34586}" destId="{FDCB5621-8594-49EF-9EA6-4AAC554E720A}" srcOrd="0" destOrd="0" parTransId="{12D871D0-1290-4B68-AA50-FE34F82E1302}" sibTransId="{44F0C9DF-B84C-4D27-A0EF-FA5171A0F9F3}"/>
    <dgm:cxn modelId="{ECE983A3-2BBA-48C9-B1A9-3964494B1688}" srcId="{E2594D02-5586-445D-AEAB-061325C34586}" destId="{661F4C11-FB5C-41B4-B337-94054880137E}" srcOrd="1" destOrd="0" parTransId="{E0178853-3823-40FB-8D66-FB7CC3F124ED}" sibTransId="{985E24F7-03C1-4C1B-967C-A61933ED1F4A}"/>
    <dgm:cxn modelId="{3D22C7A3-22DF-49DF-B1A3-D349ADE952BE}" type="presOf" srcId="{0706EBAC-AE7C-468C-B650-1F10245869DD}" destId="{8149857C-79F0-4949-BF3A-848A5719139B}" srcOrd="0" destOrd="0" presId="urn:microsoft.com/office/officeart/2018/5/layout/IconLeafLabelList"/>
    <dgm:cxn modelId="{7506F7BA-951C-4591-985C-3D441F6612AF}" type="presOf" srcId="{661F4C11-FB5C-41B4-B337-94054880137E}" destId="{49866E1E-993E-4A32-86C9-09BBFB35B853}" srcOrd="0" destOrd="0" presId="urn:microsoft.com/office/officeart/2018/5/layout/IconLeafLabelList"/>
    <dgm:cxn modelId="{E2053CD2-2832-4DB2-A6B6-FDBB691C827D}" type="presOf" srcId="{6C4A5C3A-4E13-42D9-8066-42624557214B}" destId="{27DFA314-6431-42E3-BA7A-918C78315C85}" srcOrd="0" destOrd="0" presId="urn:microsoft.com/office/officeart/2018/5/layout/IconLeafLabelList"/>
    <dgm:cxn modelId="{EE90F8DF-B6B4-465B-AA2B-0D6087BC5FB2}" srcId="{E2594D02-5586-445D-AEAB-061325C34586}" destId="{1615200A-38FC-4032-98CC-DBB8FA46EBE2}" srcOrd="2" destOrd="0" parTransId="{CCD76110-A9DA-4BD6-9115-723A454FCECE}" sibTransId="{B530035C-3B23-4528-BB7B-A686A09FDB97}"/>
    <dgm:cxn modelId="{05EE0FE8-567D-4897-8780-1E3B1477875A}" type="presOf" srcId="{FDCB5621-8594-49EF-9EA6-4AAC554E720A}" destId="{3519D277-5DA6-488D-9EC2-0630F93CEECE}" srcOrd="0" destOrd="0" presId="urn:microsoft.com/office/officeart/2018/5/layout/IconLeafLabelList"/>
    <dgm:cxn modelId="{4E120CF5-51D8-403C-950D-63FDFFC7E7FE}" type="presOf" srcId="{1615200A-38FC-4032-98CC-DBB8FA46EBE2}" destId="{C8208F79-3461-4363-9564-FA8385E6110A}" srcOrd="0" destOrd="0" presId="urn:microsoft.com/office/officeart/2018/5/layout/IconLeafLabelList"/>
    <dgm:cxn modelId="{DF44E9F9-8E37-4E15-808A-A28EBB47B403}" srcId="{E2594D02-5586-445D-AEAB-061325C34586}" destId="{0706EBAC-AE7C-468C-B650-1F10245869DD}" srcOrd="5" destOrd="0" parTransId="{85CC415A-B995-48FB-87BE-2B487EB04D1E}" sibTransId="{9434C4A9-1444-4A48-85BB-9455A1454101}"/>
    <dgm:cxn modelId="{41BA0A5C-17E5-49A5-B3DF-075AD2E54768}" type="presParOf" srcId="{9767B1F6-1D60-4F0C-AC67-1C5A259FDA00}" destId="{2706166A-9D06-4DB1-86AB-E1B2E3A1869F}" srcOrd="0" destOrd="0" presId="urn:microsoft.com/office/officeart/2018/5/layout/IconLeafLabelList"/>
    <dgm:cxn modelId="{69451632-E6C2-497C-88C7-BC7ED7241F51}" type="presParOf" srcId="{2706166A-9D06-4DB1-86AB-E1B2E3A1869F}" destId="{A98CA72A-83C5-4DF4-8465-3944252669A8}" srcOrd="0" destOrd="0" presId="urn:microsoft.com/office/officeart/2018/5/layout/IconLeafLabelList"/>
    <dgm:cxn modelId="{402ECC81-E46C-4AEA-85C0-C56C85E7754D}" type="presParOf" srcId="{2706166A-9D06-4DB1-86AB-E1B2E3A1869F}" destId="{E62236DC-3CE1-40AE-8C39-3DF4897994F3}" srcOrd="1" destOrd="0" presId="urn:microsoft.com/office/officeart/2018/5/layout/IconLeafLabelList"/>
    <dgm:cxn modelId="{C9FB9F6A-702F-4276-BE3B-97D04C9E95BC}" type="presParOf" srcId="{2706166A-9D06-4DB1-86AB-E1B2E3A1869F}" destId="{58026C77-A82A-4FC9-AD2F-58F014506488}" srcOrd="2" destOrd="0" presId="urn:microsoft.com/office/officeart/2018/5/layout/IconLeafLabelList"/>
    <dgm:cxn modelId="{CE52FAD3-7063-4262-9560-BCD4F5270D17}" type="presParOf" srcId="{2706166A-9D06-4DB1-86AB-E1B2E3A1869F}" destId="{3519D277-5DA6-488D-9EC2-0630F93CEECE}" srcOrd="3" destOrd="0" presId="urn:microsoft.com/office/officeart/2018/5/layout/IconLeafLabelList"/>
    <dgm:cxn modelId="{7957655A-693E-4096-B49D-8E791834373D}" type="presParOf" srcId="{9767B1F6-1D60-4F0C-AC67-1C5A259FDA00}" destId="{45F1BDC4-A571-4B97-A14B-A836415F1158}" srcOrd="1" destOrd="0" presId="urn:microsoft.com/office/officeart/2018/5/layout/IconLeafLabelList"/>
    <dgm:cxn modelId="{CD75F4E3-2B33-4849-AE71-EA10B36F28C8}" type="presParOf" srcId="{9767B1F6-1D60-4F0C-AC67-1C5A259FDA00}" destId="{E5BB1633-DBD1-4981-BCF3-E60D4048B7EE}" srcOrd="2" destOrd="0" presId="urn:microsoft.com/office/officeart/2018/5/layout/IconLeafLabelList"/>
    <dgm:cxn modelId="{76417F00-211F-4A25-8534-50A5F025454E}" type="presParOf" srcId="{E5BB1633-DBD1-4981-BCF3-E60D4048B7EE}" destId="{E70D08DF-9283-486E-9D09-836EFE5C8192}" srcOrd="0" destOrd="0" presId="urn:microsoft.com/office/officeart/2018/5/layout/IconLeafLabelList"/>
    <dgm:cxn modelId="{04BA0279-88F3-4933-8705-E597D425624C}" type="presParOf" srcId="{E5BB1633-DBD1-4981-BCF3-E60D4048B7EE}" destId="{A5DCDB08-E00D-43AC-9F60-313815313DB3}" srcOrd="1" destOrd="0" presId="urn:microsoft.com/office/officeart/2018/5/layout/IconLeafLabelList"/>
    <dgm:cxn modelId="{5AD7121B-A882-4317-9FCA-5F7B2E75C65C}" type="presParOf" srcId="{E5BB1633-DBD1-4981-BCF3-E60D4048B7EE}" destId="{F21014F8-0769-4E25-9AFE-DB540DF1AB28}" srcOrd="2" destOrd="0" presId="urn:microsoft.com/office/officeart/2018/5/layout/IconLeafLabelList"/>
    <dgm:cxn modelId="{C18E7A96-1F16-4481-A82F-12E9F94A1037}" type="presParOf" srcId="{E5BB1633-DBD1-4981-BCF3-E60D4048B7EE}" destId="{49866E1E-993E-4A32-86C9-09BBFB35B853}" srcOrd="3" destOrd="0" presId="urn:microsoft.com/office/officeart/2018/5/layout/IconLeafLabelList"/>
    <dgm:cxn modelId="{A2422163-B7FD-4BB1-9C7D-BB4334597F92}" type="presParOf" srcId="{9767B1F6-1D60-4F0C-AC67-1C5A259FDA00}" destId="{98DF41E6-EA4D-4BEC-AF6A-6F6A91CD50BE}" srcOrd="3" destOrd="0" presId="urn:microsoft.com/office/officeart/2018/5/layout/IconLeafLabelList"/>
    <dgm:cxn modelId="{781C169E-1FAE-4310-9004-08BEAEC7E3C4}" type="presParOf" srcId="{9767B1F6-1D60-4F0C-AC67-1C5A259FDA00}" destId="{F1EE796C-BF5B-4381-A77E-CBFBAC052E38}" srcOrd="4" destOrd="0" presId="urn:microsoft.com/office/officeart/2018/5/layout/IconLeafLabelList"/>
    <dgm:cxn modelId="{1B5E1520-F7F3-4B8F-B868-59C7101243DC}" type="presParOf" srcId="{F1EE796C-BF5B-4381-A77E-CBFBAC052E38}" destId="{EB063E1C-5DFD-42A1-A318-48BBABAE41FC}" srcOrd="0" destOrd="0" presId="urn:microsoft.com/office/officeart/2018/5/layout/IconLeafLabelList"/>
    <dgm:cxn modelId="{590467A4-41D1-426C-BB79-85FF1DF749AB}" type="presParOf" srcId="{F1EE796C-BF5B-4381-A77E-CBFBAC052E38}" destId="{EE48D9FB-4F9D-463F-AF90-BC20F7E7E391}" srcOrd="1" destOrd="0" presId="urn:microsoft.com/office/officeart/2018/5/layout/IconLeafLabelList"/>
    <dgm:cxn modelId="{141D58D7-CC1D-4A11-AD4C-6CB87F814152}" type="presParOf" srcId="{F1EE796C-BF5B-4381-A77E-CBFBAC052E38}" destId="{CAAD6AA6-AE92-4EDF-B529-78C352F5CEF5}" srcOrd="2" destOrd="0" presId="urn:microsoft.com/office/officeart/2018/5/layout/IconLeafLabelList"/>
    <dgm:cxn modelId="{13961DCD-7956-48CC-9125-9826CBA0E334}" type="presParOf" srcId="{F1EE796C-BF5B-4381-A77E-CBFBAC052E38}" destId="{C8208F79-3461-4363-9564-FA8385E6110A}" srcOrd="3" destOrd="0" presId="urn:microsoft.com/office/officeart/2018/5/layout/IconLeafLabelList"/>
    <dgm:cxn modelId="{3F481B0E-4B4B-4DA6-A09B-F7EFF24D97D1}" type="presParOf" srcId="{9767B1F6-1D60-4F0C-AC67-1C5A259FDA00}" destId="{FCFD2A36-5CF4-4CA4-B7F2-8BD666FBDA2B}" srcOrd="5" destOrd="0" presId="urn:microsoft.com/office/officeart/2018/5/layout/IconLeafLabelList"/>
    <dgm:cxn modelId="{6935D619-96A6-463F-9E00-5B2A8658D172}" type="presParOf" srcId="{9767B1F6-1D60-4F0C-AC67-1C5A259FDA00}" destId="{91E906B8-1C74-46D9-A4C0-4C37F657F210}" srcOrd="6" destOrd="0" presId="urn:microsoft.com/office/officeart/2018/5/layout/IconLeafLabelList"/>
    <dgm:cxn modelId="{2D1C183C-6C15-43A5-A530-E97BEED8D03B}" type="presParOf" srcId="{91E906B8-1C74-46D9-A4C0-4C37F657F210}" destId="{F6195033-7EE6-4A51-88DF-F7A4C0B956C8}" srcOrd="0" destOrd="0" presId="urn:microsoft.com/office/officeart/2018/5/layout/IconLeafLabelList"/>
    <dgm:cxn modelId="{5BAD260D-0FFE-4761-81A1-CA579103532C}" type="presParOf" srcId="{91E906B8-1C74-46D9-A4C0-4C37F657F210}" destId="{FA150334-A142-48E0-8DB7-6695604DF78C}" srcOrd="1" destOrd="0" presId="urn:microsoft.com/office/officeart/2018/5/layout/IconLeafLabelList"/>
    <dgm:cxn modelId="{DF062A50-3E9D-4B6B-A58E-72131A02D253}" type="presParOf" srcId="{91E906B8-1C74-46D9-A4C0-4C37F657F210}" destId="{0AE60D6E-E3E5-4593-B03E-DA87C118C1B8}" srcOrd="2" destOrd="0" presId="urn:microsoft.com/office/officeart/2018/5/layout/IconLeafLabelList"/>
    <dgm:cxn modelId="{4DA48432-F77F-4439-A033-50495B9DFEF4}" type="presParOf" srcId="{91E906B8-1C74-46D9-A4C0-4C37F657F210}" destId="{27DFA314-6431-42E3-BA7A-918C78315C85}" srcOrd="3" destOrd="0" presId="urn:microsoft.com/office/officeart/2018/5/layout/IconLeafLabelList"/>
    <dgm:cxn modelId="{70CECF60-4C7F-40CD-BB94-15833545D014}" type="presParOf" srcId="{9767B1F6-1D60-4F0C-AC67-1C5A259FDA00}" destId="{E7C01367-4598-4DE5-8280-AE8126AED5D2}" srcOrd="7" destOrd="0" presId="urn:microsoft.com/office/officeart/2018/5/layout/IconLeafLabelList"/>
    <dgm:cxn modelId="{300E4EA5-B54E-4334-852C-A7D10FA6141A}" type="presParOf" srcId="{9767B1F6-1D60-4F0C-AC67-1C5A259FDA00}" destId="{40825E4A-0466-4EC0-B158-D305AE323745}" srcOrd="8" destOrd="0" presId="urn:microsoft.com/office/officeart/2018/5/layout/IconLeafLabelList"/>
    <dgm:cxn modelId="{14C342D8-A149-4864-878E-7A52E9ADBEF4}" type="presParOf" srcId="{40825E4A-0466-4EC0-B158-D305AE323745}" destId="{5B6FB289-35F7-4916-8A58-C420DD09F515}" srcOrd="0" destOrd="0" presId="urn:microsoft.com/office/officeart/2018/5/layout/IconLeafLabelList"/>
    <dgm:cxn modelId="{E0DE412E-6329-4D99-BC1A-E24D19DCFB5D}" type="presParOf" srcId="{40825E4A-0466-4EC0-B158-D305AE323745}" destId="{41784283-55AF-4CB5-9AB3-9AA2FC259D9A}" srcOrd="1" destOrd="0" presId="urn:microsoft.com/office/officeart/2018/5/layout/IconLeafLabelList"/>
    <dgm:cxn modelId="{7A1F5382-0A70-4116-9DF3-E2CDD1B57BF7}" type="presParOf" srcId="{40825E4A-0466-4EC0-B158-D305AE323745}" destId="{127E730B-3F61-43C8-996D-17E291D077C5}" srcOrd="2" destOrd="0" presId="urn:microsoft.com/office/officeart/2018/5/layout/IconLeafLabelList"/>
    <dgm:cxn modelId="{3B436AD2-4F1B-47A4-B3E8-9801DB7BD0E9}" type="presParOf" srcId="{40825E4A-0466-4EC0-B158-D305AE323745}" destId="{D8D53577-E58A-4CED-90DB-62B2FAFBA2D6}" srcOrd="3" destOrd="0" presId="urn:microsoft.com/office/officeart/2018/5/layout/IconLeafLabelList"/>
    <dgm:cxn modelId="{4C94B8A9-F751-47D7-9C6A-46536DA806A5}" type="presParOf" srcId="{9767B1F6-1D60-4F0C-AC67-1C5A259FDA00}" destId="{9C1D3751-0232-4BBD-B596-5612B0A01A7A}" srcOrd="9" destOrd="0" presId="urn:microsoft.com/office/officeart/2018/5/layout/IconLeafLabelList"/>
    <dgm:cxn modelId="{03CE107F-E659-455E-819E-1E3C2EDFB831}" type="presParOf" srcId="{9767B1F6-1D60-4F0C-AC67-1C5A259FDA00}" destId="{157424CD-E450-4B90-BB7E-64B2EB1E9884}" srcOrd="10" destOrd="0" presId="urn:microsoft.com/office/officeart/2018/5/layout/IconLeafLabelList"/>
    <dgm:cxn modelId="{5DD07A98-AEA7-4E0E-9FA5-84A96FE53CA1}" type="presParOf" srcId="{157424CD-E450-4B90-BB7E-64B2EB1E9884}" destId="{35EA5F5D-951A-4EEA-BB9E-D9A52AF4C846}" srcOrd="0" destOrd="0" presId="urn:microsoft.com/office/officeart/2018/5/layout/IconLeafLabelList"/>
    <dgm:cxn modelId="{F711EED8-7D31-4DDA-B5C5-FBB643D2BD35}" type="presParOf" srcId="{157424CD-E450-4B90-BB7E-64B2EB1E9884}" destId="{19A9A989-B4B4-47DF-A9A7-1D100F9B2A03}" srcOrd="1" destOrd="0" presId="urn:microsoft.com/office/officeart/2018/5/layout/IconLeafLabelList"/>
    <dgm:cxn modelId="{A4DB5258-4412-40C0-861B-05E9EDD97AE5}" type="presParOf" srcId="{157424CD-E450-4B90-BB7E-64B2EB1E9884}" destId="{533A409B-5476-4FAB-A863-62A958290437}" srcOrd="2" destOrd="0" presId="urn:microsoft.com/office/officeart/2018/5/layout/IconLeafLabelList"/>
    <dgm:cxn modelId="{9AAB0BD1-4DED-46C9-8660-9A562E1A0EA8}" type="presParOf" srcId="{157424CD-E450-4B90-BB7E-64B2EB1E9884}" destId="{8149857C-79F0-4949-BF3A-848A5719139B}"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CA506B-8C59-4AD9-AB58-C655C8FC561D}" type="doc">
      <dgm:prSet loTypeId="urn:microsoft.com/office/officeart/2005/8/layout/chart3" loCatId="cycle" qsTypeId="urn:microsoft.com/office/officeart/2005/8/quickstyle/simple5" qsCatId="simple" csTypeId="urn:microsoft.com/office/officeart/2005/8/colors/colorful1" csCatId="colorful" phldr="1"/>
      <dgm:spPr/>
      <dgm:t>
        <a:bodyPr/>
        <a:lstStyle/>
        <a:p>
          <a:endParaRPr lang="en-US"/>
        </a:p>
      </dgm:t>
    </dgm:pt>
    <dgm:pt modelId="{AE3C83A2-CFAB-4885-BBCF-4C05201DDCB5}">
      <dgm:prSet/>
      <dgm:spPr/>
      <dgm:t>
        <a:bodyPr/>
        <a:lstStyle/>
        <a:p>
          <a:r>
            <a:rPr lang="en-US" dirty="0"/>
            <a:t>Schools that were opened in larger cohorts had higher achievement. </a:t>
          </a:r>
        </a:p>
      </dgm:t>
    </dgm:pt>
    <dgm:pt modelId="{1EC37DEB-3F7D-4F74-9266-8A1D589E07A3}" type="parTrans" cxnId="{0CEDD7A7-937A-4B28-8118-700417989DAB}">
      <dgm:prSet/>
      <dgm:spPr/>
      <dgm:t>
        <a:bodyPr/>
        <a:lstStyle/>
        <a:p>
          <a:endParaRPr lang="en-US"/>
        </a:p>
      </dgm:t>
    </dgm:pt>
    <dgm:pt modelId="{95D619F5-51EE-43EC-8D9F-2269A0B8D596}" type="sibTrans" cxnId="{0CEDD7A7-937A-4B28-8118-700417989DAB}">
      <dgm:prSet/>
      <dgm:spPr/>
      <dgm:t>
        <a:bodyPr/>
        <a:lstStyle/>
        <a:p>
          <a:endParaRPr lang="en-US"/>
        </a:p>
      </dgm:t>
    </dgm:pt>
    <dgm:pt modelId="{4CF0AC6F-D17B-4EF3-BEEE-4527D677C817}">
      <dgm:prSet/>
      <dgm:spPr/>
      <dgm:t>
        <a:bodyPr/>
        <a:lstStyle/>
        <a:p>
          <a:r>
            <a:rPr lang="en-US"/>
            <a:t>Schools that were opened in smaller cohorts had higher growth and enrollment. </a:t>
          </a:r>
        </a:p>
      </dgm:t>
    </dgm:pt>
    <dgm:pt modelId="{B65E7611-B3A7-4629-8C14-1C28241F13FD}" type="parTrans" cxnId="{2197CF0A-060C-49A7-BD0C-E2F86FF8CA62}">
      <dgm:prSet/>
      <dgm:spPr/>
      <dgm:t>
        <a:bodyPr/>
        <a:lstStyle/>
        <a:p>
          <a:endParaRPr lang="en-US"/>
        </a:p>
      </dgm:t>
    </dgm:pt>
    <dgm:pt modelId="{3B7E8DB0-EB8D-4FFC-B3F6-43824A515985}" type="sibTrans" cxnId="{2197CF0A-060C-49A7-BD0C-E2F86FF8CA62}">
      <dgm:prSet/>
      <dgm:spPr/>
      <dgm:t>
        <a:bodyPr/>
        <a:lstStyle/>
        <a:p>
          <a:endParaRPr lang="en-US"/>
        </a:p>
      </dgm:t>
    </dgm:pt>
    <dgm:pt modelId="{F2F22A8E-1A54-41A3-9202-E1E746657DEB}" type="pres">
      <dgm:prSet presAssocID="{77CA506B-8C59-4AD9-AB58-C655C8FC561D}" presName="compositeShape" presStyleCnt="0">
        <dgm:presLayoutVars>
          <dgm:chMax val="7"/>
          <dgm:dir/>
          <dgm:resizeHandles val="exact"/>
        </dgm:presLayoutVars>
      </dgm:prSet>
      <dgm:spPr/>
    </dgm:pt>
    <dgm:pt modelId="{FDC2A85A-B7BE-456F-835B-C097FF6A23FB}" type="pres">
      <dgm:prSet presAssocID="{77CA506B-8C59-4AD9-AB58-C655C8FC561D}" presName="wedge1" presStyleLbl="node1" presStyleIdx="0" presStyleCnt="2"/>
      <dgm:spPr/>
    </dgm:pt>
    <dgm:pt modelId="{84E0A0A6-2F18-4245-ABB9-697997EB1BEF}" type="pres">
      <dgm:prSet presAssocID="{77CA506B-8C59-4AD9-AB58-C655C8FC561D}" presName="wedge1Tx" presStyleLbl="node1" presStyleIdx="0" presStyleCnt="2">
        <dgm:presLayoutVars>
          <dgm:chMax val="0"/>
          <dgm:chPref val="0"/>
          <dgm:bulletEnabled val="1"/>
        </dgm:presLayoutVars>
      </dgm:prSet>
      <dgm:spPr/>
    </dgm:pt>
    <dgm:pt modelId="{67F03CAC-327B-4CE9-AF94-C2F0BEC64C2F}" type="pres">
      <dgm:prSet presAssocID="{77CA506B-8C59-4AD9-AB58-C655C8FC561D}" presName="wedge2" presStyleLbl="node1" presStyleIdx="1" presStyleCnt="2"/>
      <dgm:spPr/>
    </dgm:pt>
    <dgm:pt modelId="{C63A0F57-B27B-4CB8-995A-4D7ACFBD295C}" type="pres">
      <dgm:prSet presAssocID="{77CA506B-8C59-4AD9-AB58-C655C8FC561D}" presName="wedge2Tx" presStyleLbl="node1" presStyleIdx="1" presStyleCnt="2">
        <dgm:presLayoutVars>
          <dgm:chMax val="0"/>
          <dgm:chPref val="0"/>
          <dgm:bulletEnabled val="1"/>
        </dgm:presLayoutVars>
      </dgm:prSet>
      <dgm:spPr/>
    </dgm:pt>
  </dgm:ptLst>
  <dgm:cxnLst>
    <dgm:cxn modelId="{2197CF0A-060C-49A7-BD0C-E2F86FF8CA62}" srcId="{77CA506B-8C59-4AD9-AB58-C655C8FC561D}" destId="{4CF0AC6F-D17B-4EF3-BEEE-4527D677C817}" srcOrd="1" destOrd="0" parTransId="{B65E7611-B3A7-4629-8C14-1C28241F13FD}" sibTransId="{3B7E8DB0-EB8D-4FFC-B3F6-43824A515985}"/>
    <dgm:cxn modelId="{22CFFD0F-D150-4CFF-8C36-EA85A8A2C0AC}" type="presOf" srcId="{AE3C83A2-CFAB-4885-BBCF-4C05201DDCB5}" destId="{84E0A0A6-2F18-4245-ABB9-697997EB1BEF}" srcOrd="1" destOrd="0" presId="urn:microsoft.com/office/officeart/2005/8/layout/chart3"/>
    <dgm:cxn modelId="{5BA0E767-F026-43FA-818B-BFC49B513FD0}" type="presOf" srcId="{4CF0AC6F-D17B-4EF3-BEEE-4527D677C817}" destId="{C63A0F57-B27B-4CB8-995A-4D7ACFBD295C}" srcOrd="1" destOrd="0" presId="urn:microsoft.com/office/officeart/2005/8/layout/chart3"/>
    <dgm:cxn modelId="{379EC048-28EC-4B58-A593-34591D9EB5C4}" type="presOf" srcId="{77CA506B-8C59-4AD9-AB58-C655C8FC561D}" destId="{F2F22A8E-1A54-41A3-9202-E1E746657DEB}" srcOrd="0" destOrd="0" presId="urn:microsoft.com/office/officeart/2005/8/layout/chart3"/>
    <dgm:cxn modelId="{B9180790-5D34-4C7D-8CF0-88CAE65120D9}" type="presOf" srcId="{AE3C83A2-CFAB-4885-BBCF-4C05201DDCB5}" destId="{FDC2A85A-B7BE-456F-835B-C097FF6A23FB}" srcOrd="0" destOrd="0" presId="urn:microsoft.com/office/officeart/2005/8/layout/chart3"/>
    <dgm:cxn modelId="{0CEDD7A7-937A-4B28-8118-700417989DAB}" srcId="{77CA506B-8C59-4AD9-AB58-C655C8FC561D}" destId="{AE3C83A2-CFAB-4885-BBCF-4C05201DDCB5}" srcOrd="0" destOrd="0" parTransId="{1EC37DEB-3F7D-4F74-9266-8A1D589E07A3}" sibTransId="{95D619F5-51EE-43EC-8D9F-2269A0B8D596}"/>
    <dgm:cxn modelId="{7DD171C3-E840-48D2-9028-3F4E33BEA5A2}" type="presOf" srcId="{4CF0AC6F-D17B-4EF3-BEEE-4527D677C817}" destId="{67F03CAC-327B-4CE9-AF94-C2F0BEC64C2F}" srcOrd="0" destOrd="0" presId="urn:microsoft.com/office/officeart/2005/8/layout/chart3"/>
    <dgm:cxn modelId="{0F9F5AC6-5E16-40F6-A4F6-2DAA863819BB}" type="presParOf" srcId="{F2F22A8E-1A54-41A3-9202-E1E746657DEB}" destId="{FDC2A85A-B7BE-456F-835B-C097FF6A23FB}" srcOrd="0" destOrd="0" presId="urn:microsoft.com/office/officeart/2005/8/layout/chart3"/>
    <dgm:cxn modelId="{A54F0425-086E-4E84-B1C4-28DE52979FAE}" type="presParOf" srcId="{F2F22A8E-1A54-41A3-9202-E1E746657DEB}" destId="{84E0A0A6-2F18-4245-ABB9-697997EB1BEF}" srcOrd="1" destOrd="0" presId="urn:microsoft.com/office/officeart/2005/8/layout/chart3"/>
    <dgm:cxn modelId="{AE4892A3-5135-4CDB-A34A-E1C006FE4F9F}" type="presParOf" srcId="{F2F22A8E-1A54-41A3-9202-E1E746657DEB}" destId="{67F03CAC-327B-4CE9-AF94-C2F0BEC64C2F}" srcOrd="2" destOrd="0" presId="urn:microsoft.com/office/officeart/2005/8/layout/chart3"/>
    <dgm:cxn modelId="{5822E053-5815-40CD-B769-1752450C95C6}" type="presParOf" srcId="{F2F22A8E-1A54-41A3-9202-E1E746657DEB}" destId="{C63A0F57-B27B-4CB8-995A-4D7ACFBD295C}" srcOrd="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9058C2-0775-45F9-A32B-9CA02FEC7BC1}"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155F5E6-F66A-416B-9300-8F27F22DECD4}">
      <dgm:prSet/>
      <dgm:spPr/>
      <dgm:t>
        <a:bodyPr/>
        <a:lstStyle/>
        <a:p>
          <a:r>
            <a:rPr lang="en-US" dirty="0"/>
            <a:t>We do not need to wait until the third year of operation to know if a school is good </a:t>
          </a:r>
        </a:p>
      </dgm:t>
    </dgm:pt>
    <dgm:pt modelId="{8A94AB11-8FED-43AC-AB10-FC22F0699141}" type="parTrans" cxnId="{332C68CB-67F0-4B07-B10B-AB55312695BF}">
      <dgm:prSet/>
      <dgm:spPr/>
      <dgm:t>
        <a:bodyPr/>
        <a:lstStyle/>
        <a:p>
          <a:endParaRPr lang="en-US"/>
        </a:p>
      </dgm:t>
    </dgm:pt>
    <dgm:pt modelId="{7FA9049F-6FE7-4551-808C-5957D1683371}" type="sibTrans" cxnId="{332C68CB-67F0-4B07-B10B-AB55312695BF}">
      <dgm:prSet/>
      <dgm:spPr/>
      <dgm:t>
        <a:bodyPr/>
        <a:lstStyle/>
        <a:p>
          <a:endParaRPr lang="en-US"/>
        </a:p>
      </dgm:t>
    </dgm:pt>
    <dgm:pt modelId="{D168ABD9-A84B-4EEB-987F-687C661CD214}">
      <dgm:prSet/>
      <dgm:spPr/>
      <dgm:t>
        <a:bodyPr/>
        <a:lstStyle/>
        <a:p>
          <a:r>
            <a:rPr lang="en-US"/>
            <a:t>Do not allow early/expedited opening or late approvals</a:t>
          </a:r>
        </a:p>
      </dgm:t>
    </dgm:pt>
    <dgm:pt modelId="{CB3B7AD1-4D2B-4543-92B4-C26D1F60BB2D}" type="parTrans" cxnId="{2BE86DEC-9F85-45B3-A57B-2F2D6E68B00F}">
      <dgm:prSet/>
      <dgm:spPr/>
      <dgm:t>
        <a:bodyPr/>
        <a:lstStyle/>
        <a:p>
          <a:endParaRPr lang="en-US"/>
        </a:p>
      </dgm:t>
    </dgm:pt>
    <dgm:pt modelId="{6A5C841D-EB71-46DD-AA2E-665C784512F1}" type="sibTrans" cxnId="{2BE86DEC-9F85-45B3-A57B-2F2D6E68B00F}">
      <dgm:prSet/>
      <dgm:spPr/>
      <dgm:t>
        <a:bodyPr/>
        <a:lstStyle/>
        <a:p>
          <a:endParaRPr lang="en-US"/>
        </a:p>
      </dgm:t>
    </dgm:pt>
    <dgm:pt modelId="{5F094208-1BF4-454E-8006-C2131AF584DD}">
      <dgm:prSet/>
      <dgm:spPr/>
      <dgm:t>
        <a:bodyPr/>
        <a:lstStyle/>
        <a:p>
          <a:r>
            <a:rPr lang="en-US"/>
            <a:t>Analyze delays – time will not fix issues</a:t>
          </a:r>
        </a:p>
      </dgm:t>
    </dgm:pt>
    <dgm:pt modelId="{CF367A84-E4BD-45EC-8B07-15D565462F5B}" type="parTrans" cxnId="{51AEF951-29AD-4F40-BF7D-37443EC958E3}">
      <dgm:prSet/>
      <dgm:spPr/>
      <dgm:t>
        <a:bodyPr/>
        <a:lstStyle/>
        <a:p>
          <a:endParaRPr lang="en-US"/>
        </a:p>
      </dgm:t>
    </dgm:pt>
    <dgm:pt modelId="{93CD1DA2-D931-4FC3-868C-F1F20F77610E}" type="sibTrans" cxnId="{51AEF951-29AD-4F40-BF7D-37443EC958E3}">
      <dgm:prSet/>
      <dgm:spPr/>
      <dgm:t>
        <a:bodyPr/>
        <a:lstStyle/>
        <a:p>
          <a:endParaRPr lang="en-US"/>
        </a:p>
      </dgm:t>
    </dgm:pt>
    <dgm:pt modelId="{CF41CA19-861D-45BA-8ACE-F600657E44C8}">
      <dgm:prSet/>
      <dgm:spPr/>
      <dgm:t>
        <a:bodyPr/>
        <a:lstStyle/>
        <a:p>
          <a:r>
            <a:rPr lang="en-US"/>
            <a:t>Only replicate above average sponsoring schools</a:t>
          </a:r>
        </a:p>
      </dgm:t>
    </dgm:pt>
    <dgm:pt modelId="{E3A3CD09-8D25-4C8E-9677-4E7B5B96BB9C}" type="parTrans" cxnId="{82354F83-83A1-4832-876E-6C5201CDA7EE}">
      <dgm:prSet/>
      <dgm:spPr/>
      <dgm:t>
        <a:bodyPr/>
        <a:lstStyle/>
        <a:p>
          <a:endParaRPr lang="en-US"/>
        </a:p>
      </dgm:t>
    </dgm:pt>
    <dgm:pt modelId="{0151BB7B-3372-439B-B33A-AC78C6275B3B}" type="sibTrans" cxnId="{82354F83-83A1-4832-876E-6C5201CDA7EE}">
      <dgm:prSet/>
      <dgm:spPr/>
      <dgm:t>
        <a:bodyPr/>
        <a:lstStyle/>
        <a:p>
          <a:endParaRPr lang="en-US"/>
        </a:p>
      </dgm:t>
    </dgm:pt>
    <dgm:pt modelId="{4C0470C7-275F-4AA5-99EB-DC0388B23E33}">
      <dgm:prSet/>
      <dgm:spPr/>
      <dgm:t>
        <a:bodyPr/>
        <a:lstStyle/>
        <a:p>
          <a:r>
            <a:rPr lang="en-US"/>
            <a:t>Open as many high-quality schools as interested </a:t>
          </a:r>
        </a:p>
      </dgm:t>
    </dgm:pt>
    <dgm:pt modelId="{1F8D77BA-842E-4F7D-949D-C417CEDFCC80}" type="parTrans" cxnId="{72B5C33B-0B37-4E01-97EC-AFF19FFC8A36}">
      <dgm:prSet/>
      <dgm:spPr/>
      <dgm:t>
        <a:bodyPr/>
        <a:lstStyle/>
        <a:p>
          <a:endParaRPr lang="en-US"/>
        </a:p>
      </dgm:t>
    </dgm:pt>
    <dgm:pt modelId="{8EBB4805-9C33-43D7-A828-08D0F543B88C}" type="sibTrans" cxnId="{72B5C33B-0B37-4E01-97EC-AFF19FFC8A36}">
      <dgm:prSet/>
      <dgm:spPr/>
      <dgm:t>
        <a:bodyPr/>
        <a:lstStyle/>
        <a:p>
          <a:endParaRPr lang="en-US"/>
        </a:p>
      </dgm:t>
    </dgm:pt>
    <dgm:pt modelId="{4A8CD73A-F7DB-4ED5-8F10-6B3E10747A50}" type="pres">
      <dgm:prSet presAssocID="{989058C2-0775-45F9-A32B-9CA02FEC7BC1}" presName="diagram" presStyleCnt="0">
        <dgm:presLayoutVars>
          <dgm:dir/>
          <dgm:resizeHandles val="exact"/>
        </dgm:presLayoutVars>
      </dgm:prSet>
      <dgm:spPr/>
    </dgm:pt>
    <dgm:pt modelId="{9268CFD2-3486-4870-8622-5A7FB7AB1BC5}" type="pres">
      <dgm:prSet presAssocID="{D155F5E6-F66A-416B-9300-8F27F22DECD4}" presName="node" presStyleLbl="node1" presStyleIdx="0" presStyleCnt="5">
        <dgm:presLayoutVars>
          <dgm:bulletEnabled val="1"/>
        </dgm:presLayoutVars>
      </dgm:prSet>
      <dgm:spPr/>
    </dgm:pt>
    <dgm:pt modelId="{72DADF59-B78E-421B-A681-6DE95C4CBF0B}" type="pres">
      <dgm:prSet presAssocID="{7FA9049F-6FE7-4551-808C-5957D1683371}" presName="sibTrans" presStyleCnt="0"/>
      <dgm:spPr/>
    </dgm:pt>
    <dgm:pt modelId="{21C592E7-7F50-44E8-B8A2-A691760CC8AA}" type="pres">
      <dgm:prSet presAssocID="{D168ABD9-A84B-4EEB-987F-687C661CD214}" presName="node" presStyleLbl="node1" presStyleIdx="1" presStyleCnt="5">
        <dgm:presLayoutVars>
          <dgm:bulletEnabled val="1"/>
        </dgm:presLayoutVars>
      </dgm:prSet>
      <dgm:spPr/>
    </dgm:pt>
    <dgm:pt modelId="{77433F1A-8C9E-49F4-8E94-8A4BBE932C00}" type="pres">
      <dgm:prSet presAssocID="{6A5C841D-EB71-46DD-AA2E-665C784512F1}" presName="sibTrans" presStyleCnt="0"/>
      <dgm:spPr/>
    </dgm:pt>
    <dgm:pt modelId="{891D5FC2-905E-401D-8890-A171F5F7F51F}" type="pres">
      <dgm:prSet presAssocID="{5F094208-1BF4-454E-8006-C2131AF584DD}" presName="node" presStyleLbl="node1" presStyleIdx="2" presStyleCnt="5">
        <dgm:presLayoutVars>
          <dgm:bulletEnabled val="1"/>
        </dgm:presLayoutVars>
      </dgm:prSet>
      <dgm:spPr/>
    </dgm:pt>
    <dgm:pt modelId="{0E892E06-D68B-42C2-A831-C122E5C280BF}" type="pres">
      <dgm:prSet presAssocID="{93CD1DA2-D931-4FC3-868C-F1F20F77610E}" presName="sibTrans" presStyleCnt="0"/>
      <dgm:spPr/>
    </dgm:pt>
    <dgm:pt modelId="{3DD3954E-48CB-44A6-9FFE-B11C74E5AACB}" type="pres">
      <dgm:prSet presAssocID="{CF41CA19-861D-45BA-8ACE-F600657E44C8}" presName="node" presStyleLbl="node1" presStyleIdx="3" presStyleCnt="5">
        <dgm:presLayoutVars>
          <dgm:bulletEnabled val="1"/>
        </dgm:presLayoutVars>
      </dgm:prSet>
      <dgm:spPr/>
    </dgm:pt>
    <dgm:pt modelId="{CC238411-83EB-42B1-8A32-618966F3A8FC}" type="pres">
      <dgm:prSet presAssocID="{0151BB7B-3372-439B-B33A-AC78C6275B3B}" presName="sibTrans" presStyleCnt="0"/>
      <dgm:spPr/>
    </dgm:pt>
    <dgm:pt modelId="{800C2713-6644-4B22-B335-0769636AD2A0}" type="pres">
      <dgm:prSet presAssocID="{4C0470C7-275F-4AA5-99EB-DC0388B23E33}" presName="node" presStyleLbl="node1" presStyleIdx="4" presStyleCnt="5">
        <dgm:presLayoutVars>
          <dgm:bulletEnabled val="1"/>
        </dgm:presLayoutVars>
      </dgm:prSet>
      <dgm:spPr/>
    </dgm:pt>
  </dgm:ptLst>
  <dgm:cxnLst>
    <dgm:cxn modelId="{72B5C33B-0B37-4E01-97EC-AFF19FFC8A36}" srcId="{989058C2-0775-45F9-A32B-9CA02FEC7BC1}" destId="{4C0470C7-275F-4AA5-99EB-DC0388B23E33}" srcOrd="4" destOrd="0" parTransId="{1F8D77BA-842E-4F7D-949D-C417CEDFCC80}" sibTransId="{8EBB4805-9C33-43D7-A828-08D0F543B88C}"/>
    <dgm:cxn modelId="{908F1B5D-CADA-4516-B197-B126DCABF571}" type="presOf" srcId="{4C0470C7-275F-4AA5-99EB-DC0388B23E33}" destId="{800C2713-6644-4B22-B335-0769636AD2A0}" srcOrd="0" destOrd="0" presId="urn:microsoft.com/office/officeart/2005/8/layout/default"/>
    <dgm:cxn modelId="{51AEF951-29AD-4F40-BF7D-37443EC958E3}" srcId="{989058C2-0775-45F9-A32B-9CA02FEC7BC1}" destId="{5F094208-1BF4-454E-8006-C2131AF584DD}" srcOrd="2" destOrd="0" parTransId="{CF367A84-E4BD-45EC-8B07-15D565462F5B}" sibTransId="{93CD1DA2-D931-4FC3-868C-F1F20F77610E}"/>
    <dgm:cxn modelId="{82354F83-83A1-4832-876E-6C5201CDA7EE}" srcId="{989058C2-0775-45F9-A32B-9CA02FEC7BC1}" destId="{CF41CA19-861D-45BA-8ACE-F600657E44C8}" srcOrd="3" destOrd="0" parTransId="{E3A3CD09-8D25-4C8E-9677-4E7B5B96BB9C}" sibTransId="{0151BB7B-3372-439B-B33A-AC78C6275B3B}"/>
    <dgm:cxn modelId="{1B175D9C-6888-4178-A979-8506BC9DFC20}" type="presOf" srcId="{CF41CA19-861D-45BA-8ACE-F600657E44C8}" destId="{3DD3954E-48CB-44A6-9FFE-B11C74E5AACB}" srcOrd="0" destOrd="0" presId="urn:microsoft.com/office/officeart/2005/8/layout/default"/>
    <dgm:cxn modelId="{213813BA-7F76-4175-8394-E91E7616FB88}" type="presOf" srcId="{D168ABD9-A84B-4EEB-987F-687C661CD214}" destId="{21C592E7-7F50-44E8-B8A2-A691760CC8AA}" srcOrd="0" destOrd="0" presId="urn:microsoft.com/office/officeart/2005/8/layout/default"/>
    <dgm:cxn modelId="{A953F1C6-CD32-4E1D-B536-9A37ED98266F}" type="presOf" srcId="{989058C2-0775-45F9-A32B-9CA02FEC7BC1}" destId="{4A8CD73A-F7DB-4ED5-8F10-6B3E10747A50}" srcOrd="0" destOrd="0" presId="urn:microsoft.com/office/officeart/2005/8/layout/default"/>
    <dgm:cxn modelId="{332C68CB-67F0-4B07-B10B-AB55312695BF}" srcId="{989058C2-0775-45F9-A32B-9CA02FEC7BC1}" destId="{D155F5E6-F66A-416B-9300-8F27F22DECD4}" srcOrd="0" destOrd="0" parTransId="{8A94AB11-8FED-43AC-AB10-FC22F0699141}" sibTransId="{7FA9049F-6FE7-4551-808C-5957D1683371}"/>
    <dgm:cxn modelId="{2B2817D7-F64A-4FC3-AAF0-B0189D9C0235}" type="presOf" srcId="{D155F5E6-F66A-416B-9300-8F27F22DECD4}" destId="{9268CFD2-3486-4870-8622-5A7FB7AB1BC5}" srcOrd="0" destOrd="0" presId="urn:microsoft.com/office/officeart/2005/8/layout/default"/>
    <dgm:cxn modelId="{9DA9C7E4-AAB3-43C8-9C59-8423482EB25E}" type="presOf" srcId="{5F094208-1BF4-454E-8006-C2131AF584DD}" destId="{891D5FC2-905E-401D-8890-A171F5F7F51F}" srcOrd="0" destOrd="0" presId="urn:microsoft.com/office/officeart/2005/8/layout/default"/>
    <dgm:cxn modelId="{2BE86DEC-9F85-45B3-A57B-2F2D6E68B00F}" srcId="{989058C2-0775-45F9-A32B-9CA02FEC7BC1}" destId="{D168ABD9-A84B-4EEB-987F-687C661CD214}" srcOrd="1" destOrd="0" parTransId="{CB3B7AD1-4D2B-4543-92B4-C26D1F60BB2D}" sibTransId="{6A5C841D-EB71-46DD-AA2E-665C784512F1}"/>
    <dgm:cxn modelId="{CF08D26A-A873-46D1-BCDA-78C481ABD14F}" type="presParOf" srcId="{4A8CD73A-F7DB-4ED5-8F10-6B3E10747A50}" destId="{9268CFD2-3486-4870-8622-5A7FB7AB1BC5}" srcOrd="0" destOrd="0" presId="urn:microsoft.com/office/officeart/2005/8/layout/default"/>
    <dgm:cxn modelId="{4AA03752-4C41-4D15-B742-AB1FEF2F51AE}" type="presParOf" srcId="{4A8CD73A-F7DB-4ED5-8F10-6B3E10747A50}" destId="{72DADF59-B78E-421B-A681-6DE95C4CBF0B}" srcOrd="1" destOrd="0" presId="urn:microsoft.com/office/officeart/2005/8/layout/default"/>
    <dgm:cxn modelId="{7CFDED92-53CA-4B25-A7DA-8B96A5B395D2}" type="presParOf" srcId="{4A8CD73A-F7DB-4ED5-8F10-6B3E10747A50}" destId="{21C592E7-7F50-44E8-B8A2-A691760CC8AA}" srcOrd="2" destOrd="0" presId="urn:microsoft.com/office/officeart/2005/8/layout/default"/>
    <dgm:cxn modelId="{BB01E0DF-D0CB-4DE1-827F-0621A5EA7B8E}" type="presParOf" srcId="{4A8CD73A-F7DB-4ED5-8F10-6B3E10747A50}" destId="{77433F1A-8C9E-49F4-8E94-8A4BBE932C00}" srcOrd="3" destOrd="0" presId="urn:microsoft.com/office/officeart/2005/8/layout/default"/>
    <dgm:cxn modelId="{F802D950-9F7E-4F4E-AEEE-84AD3DFD1E94}" type="presParOf" srcId="{4A8CD73A-F7DB-4ED5-8F10-6B3E10747A50}" destId="{891D5FC2-905E-401D-8890-A171F5F7F51F}" srcOrd="4" destOrd="0" presId="urn:microsoft.com/office/officeart/2005/8/layout/default"/>
    <dgm:cxn modelId="{F38F628E-0B6C-4127-A9C0-44E0D9BC8A49}" type="presParOf" srcId="{4A8CD73A-F7DB-4ED5-8F10-6B3E10747A50}" destId="{0E892E06-D68B-42C2-A831-C122E5C280BF}" srcOrd="5" destOrd="0" presId="urn:microsoft.com/office/officeart/2005/8/layout/default"/>
    <dgm:cxn modelId="{A2DE0272-EEFD-4B0F-8293-D4DB163ECF62}" type="presParOf" srcId="{4A8CD73A-F7DB-4ED5-8F10-6B3E10747A50}" destId="{3DD3954E-48CB-44A6-9FFE-B11C74E5AACB}" srcOrd="6" destOrd="0" presId="urn:microsoft.com/office/officeart/2005/8/layout/default"/>
    <dgm:cxn modelId="{6E2B17F6-A70B-47C6-92EB-657A46CC676C}" type="presParOf" srcId="{4A8CD73A-F7DB-4ED5-8F10-6B3E10747A50}" destId="{CC238411-83EB-42B1-8A32-618966F3A8FC}" srcOrd="7" destOrd="0" presId="urn:microsoft.com/office/officeart/2005/8/layout/default"/>
    <dgm:cxn modelId="{51CD779E-3AFA-4C7F-BB03-F5E6857BAC00}" type="presParOf" srcId="{4A8CD73A-F7DB-4ED5-8F10-6B3E10747A50}" destId="{800C2713-6644-4B22-B335-0769636AD2A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E592B9-D258-4722-801D-505F0EE791DB}"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19949A0B-1801-452C-9C00-CEE4F7B3684A}">
      <dgm:prSet/>
      <dgm:spPr/>
      <dgm:t>
        <a:bodyPr/>
        <a:lstStyle/>
        <a:p>
          <a:r>
            <a:rPr lang="en-US" dirty="0"/>
            <a:t>Does a satellite school’s proximity to its sponsoring school cause the enrollment issues?</a:t>
          </a:r>
        </a:p>
      </dgm:t>
    </dgm:pt>
    <dgm:pt modelId="{B14583DC-61B3-4A05-BB12-FDBD1D78440D}" type="parTrans" cxnId="{1D45F722-83A3-4041-8908-F1C326C77792}">
      <dgm:prSet/>
      <dgm:spPr/>
      <dgm:t>
        <a:bodyPr/>
        <a:lstStyle/>
        <a:p>
          <a:endParaRPr lang="en-US"/>
        </a:p>
      </dgm:t>
    </dgm:pt>
    <dgm:pt modelId="{67985427-4347-462D-A04A-91C98E1A81EC}" type="sibTrans" cxnId="{1D45F722-83A3-4041-8908-F1C326C77792}">
      <dgm:prSet/>
      <dgm:spPr/>
      <dgm:t>
        <a:bodyPr/>
        <a:lstStyle/>
        <a:p>
          <a:endParaRPr lang="en-US"/>
        </a:p>
      </dgm:t>
    </dgm:pt>
    <dgm:pt modelId="{39F96787-AD4D-45B5-8F03-9F4550DF94F8}">
      <dgm:prSet/>
      <dgm:spPr/>
      <dgm:t>
        <a:bodyPr/>
        <a:lstStyle/>
        <a:p>
          <a:r>
            <a:rPr lang="en-US" dirty="0"/>
            <a:t>Criticality of the school leader?</a:t>
          </a:r>
        </a:p>
      </dgm:t>
    </dgm:pt>
    <dgm:pt modelId="{65827489-3B6C-4EED-BED0-DD997B5F6C62}" type="parTrans" cxnId="{0C2223B0-7D25-4694-873F-95FE23C5A091}">
      <dgm:prSet/>
      <dgm:spPr/>
      <dgm:t>
        <a:bodyPr/>
        <a:lstStyle/>
        <a:p>
          <a:endParaRPr lang="en-US"/>
        </a:p>
      </dgm:t>
    </dgm:pt>
    <dgm:pt modelId="{CA075083-FD3D-4586-AE26-38CF3DBC260D}" type="sibTrans" cxnId="{0C2223B0-7D25-4694-873F-95FE23C5A091}">
      <dgm:prSet/>
      <dgm:spPr/>
      <dgm:t>
        <a:bodyPr/>
        <a:lstStyle/>
        <a:p>
          <a:endParaRPr lang="en-US"/>
        </a:p>
      </dgm:t>
    </dgm:pt>
    <dgm:pt modelId="{8AC0F00C-AF29-4E83-B0EC-4A3DDCC14124}">
      <dgm:prSet/>
      <dgm:spPr/>
      <dgm:t>
        <a:bodyPr/>
        <a:lstStyle/>
        <a:p>
          <a:r>
            <a:rPr lang="en-US" dirty="0"/>
            <a:t>What are the top and bottom schools doing differently? </a:t>
          </a:r>
        </a:p>
      </dgm:t>
    </dgm:pt>
    <dgm:pt modelId="{6D42EC46-24D9-44EE-B070-FB9A5EE757E5}" type="parTrans" cxnId="{F70D6C20-7B27-490D-BEC0-718C953D9B65}">
      <dgm:prSet/>
      <dgm:spPr/>
      <dgm:t>
        <a:bodyPr/>
        <a:lstStyle/>
        <a:p>
          <a:endParaRPr lang="en-US"/>
        </a:p>
      </dgm:t>
    </dgm:pt>
    <dgm:pt modelId="{8541905D-EF63-4747-9FB6-AF0909B5AF35}" type="sibTrans" cxnId="{F70D6C20-7B27-490D-BEC0-718C953D9B65}">
      <dgm:prSet/>
      <dgm:spPr/>
      <dgm:t>
        <a:bodyPr/>
        <a:lstStyle/>
        <a:p>
          <a:endParaRPr lang="en-US"/>
        </a:p>
      </dgm:t>
    </dgm:pt>
    <dgm:pt modelId="{E65B0FD3-796F-4077-9C29-6D35778E98BE}">
      <dgm:prSet/>
      <dgm:spPr/>
      <dgm:t>
        <a:bodyPr/>
        <a:lstStyle/>
        <a:p>
          <a:r>
            <a:rPr lang="en-US"/>
            <a:t>Who and Why?</a:t>
          </a:r>
        </a:p>
      </dgm:t>
    </dgm:pt>
    <dgm:pt modelId="{827CABF9-3638-4405-A0B7-CD8ECE5B27C6}" type="parTrans" cxnId="{A659D4BE-5B90-4C0F-9CDE-354DAD3A893D}">
      <dgm:prSet/>
      <dgm:spPr/>
      <dgm:t>
        <a:bodyPr/>
        <a:lstStyle/>
        <a:p>
          <a:endParaRPr lang="en-US"/>
        </a:p>
      </dgm:t>
    </dgm:pt>
    <dgm:pt modelId="{25D957C7-BDAF-4069-9D08-78F209BF58A0}" type="sibTrans" cxnId="{A659D4BE-5B90-4C0F-9CDE-354DAD3A893D}">
      <dgm:prSet/>
      <dgm:spPr/>
      <dgm:t>
        <a:bodyPr/>
        <a:lstStyle/>
        <a:p>
          <a:endParaRPr lang="en-US"/>
        </a:p>
      </dgm:t>
    </dgm:pt>
    <dgm:pt modelId="{FC30708F-6572-41CD-9A67-41BD494B8AC5}">
      <dgm:prSet/>
      <dgm:spPr/>
      <dgm:t>
        <a:bodyPr/>
        <a:lstStyle/>
        <a:p>
          <a:r>
            <a:rPr lang="en-US"/>
            <a:t>Is it the Mission? Board? Location? Process of opening?</a:t>
          </a:r>
        </a:p>
      </dgm:t>
    </dgm:pt>
    <dgm:pt modelId="{6DFEE22B-743F-4B77-B0A9-063290D47966}" type="parTrans" cxnId="{1CB1AC9B-F0B9-4698-9F31-989FB9CA3F62}">
      <dgm:prSet/>
      <dgm:spPr/>
      <dgm:t>
        <a:bodyPr/>
        <a:lstStyle/>
        <a:p>
          <a:endParaRPr lang="en-US"/>
        </a:p>
      </dgm:t>
    </dgm:pt>
    <dgm:pt modelId="{4A63BC51-3DAE-4D5F-A635-62CF18126E7C}" type="sibTrans" cxnId="{1CB1AC9B-F0B9-4698-9F31-989FB9CA3F62}">
      <dgm:prSet/>
      <dgm:spPr/>
      <dgm:t>
        <a:bodyPr/>
        <a:lstStyle/>
        <a:p>
          <a:endParaRPr lang="en-US"/>
        </a:p>
      </dgm:t>
    </dgm:pt>
    <dgm:pt modelId="{9F5F7187-A03D-49CB-B193-E1AAC65CB80E}">
      <dgm:prSet/>
      <dgm:spPr/>
      <dgm:t>
        <a:bodyPr/>
        <a:lstStyle/>
        <a:p>
          <a:r>
            <a:rPr lang="en-US" dirty="0"/>
            <a:t>What are the migration patterns of students?</a:t>
          </a:r>
        </a:p>
      </dgm:t>
    </dgm:pt>
    <dgm:pt modelId="{49D7890A-C689-489D-90BE-BDDA727E17CD}" type="parTrans" cxnId="{0468232E-C9F0-46A8-AE6E-F3B2BF35E010}">
      <dgm:prSet/>
      <dgm:spPr/>
      <dgm:t>
        <a:bodyPr/>
        <a:lstStyle/>
        <a:p>
          <a:endParaRPr lang="en-US"/>
        </a:p>
      </dgm:t>
    </dgm:pt>
    <dgm:pt modelId="{DEA8B08B-BA2F-4547-8392-7588D2F27397}" type="sibTrans" cxnId="{0468232E-C9F0-46A8-AE6E-F3B2BF35E010}">
      <dgm:prSet/>
      <dgm:spPr/>
      <dgm:t>
        <a:bodyPr/>
        <a:lstStyle/>
        <a:p>
          <a:endParaRPr lang="en-US"/>
        </a:p>
      </dgm:t>
    </dgm:pt>
    <dgm:pt modelId="{665EA01D-6711-478C-B37E-18E5674D62B5}">
      <dgm:prSet/>
      <dgm:spPr/>
      <dgm:t>
        <a:bodyPr/>
        <a:lstStyle/>
        <a:p>
          <a:r>
            <a:rPr lang="en-US"/>
            <a:t>Does the distance between achievement points increase or decrease over time?</a:t>
          </a:r>
        </a:p>
      </dgm:t>
    </dgm:pt>
    <dgm:pt modelId="{EC1C7DC6-1D04-4492-BCA6-30BC857692FF}" type="parTrans" cxnId="{A844D0D1-2BFC-4392-B9BF-C0DB7C2E15E2}">
      <dgm:prSet/>
      <dgm:spPr/>
      <dgm:t>
        <a:bodyPr/>
        <a:lstStyle/>
        <a:p>
          <a:endParaRPr lang="en-US"/>
        </a:p>
      </dgm:t>
    </dgm:pt>
    <dgm:pt modelId="{124DA662-9374-4FE0-8FD6-11BD92AF8B8A}" type="sibTrans" cxnId="{A844D0D1-2BFC-4392-B9BF-C0DB7C2E15E2}">
      <dgm:prSet/>
      <dgm:spPr/>
      <dgm:t>
        <a:bodyPr/>
        <a:lstStyle/>
        <a:p>
          <a:endParaRPr lang="en-US"/>
        </a:p>
      </dgm:t>
    </dgm:pt>
    <dgm:pt modelId="{BA7A7A8B-0E91-4486-98C8-D634390296E2}" type="pres">
      <dgm:prSet presAssocID="{BCE592B9-D258-4722-801D-505F0EE791DB}" presName="root" presStyleCnt="0">
        <dgm:presLayoutVars>
          <dgm:dir/>
          <dgm:resizeHandles val="exact"/>
        </dgm:presLayoutVars>
      </dgm:prSet>
      <dgm:spPr/>
    </dgm:pt>
    <dgm:pt modelId="{7966805C-C196-4E4D-B858-4820BBB302E2}" type="pres">
      <dgm:prSet presAssocID="{19949A0B-1801-452C-9C00-CEE4F7B3684A}" presName="compNode" presStyleCnt="0"/>
      <dgm:spPr/>
    </dgm:pt>
    <dgm:pt modelId="{470201BA-1628-4DDB-895A-96B5AB6036A3}" type="pres">
      <dgm:prSet presAssocID="{19949A0B-1801-452C-9C00-CEE4F7B3684A}" presName="bgRect" presStyleLbl="bgShp" presStyleIdx="0" presStyleCnt="5"/>
      <dgm:spPr/>
    </dgm:pt>
    <dgm:pt modelId="{56EAE750-5CDD-454E-99C6-319F7877E19C}" type="pres">
      <dgm:prSet presAssocID="{19949A0B-1801-452C-9C00-CEE4F7B3684A}"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66730ABF-4205-49F1-87BD-38674DCE801F}" type="pres">
      <dgm:prSet presAssocID="{19949A0B-1801-452C-9C00-CEE4F7B3684A}" presName="spaceRect" presStyleCnt="0"/>
      <dgm:spPr/>
    </dgm:pt>
    <dgm:pt modelId="{53C55EA0-B727-46D0-9817-4D97F9ABC475}" type="pres">
      <dgm:prSet presAssocID="{19949A0B-1801-452C-9C00-CEE4F7B3684A}" presName="parTx" presStyleLbl="revTx" presStyleIdx="0" presStyleCnt="6">
        <dgm:presLayoutVars>
          <dgm:chMax val="0"/>
          <dgm:chPref val="0"/>
        </dgm:presLayoutVars>
      </dgm:prSet>
      <dgm:spPr/>
    </dgm:pt>
    <dgm:pt modelId="{29339FF3-4CF5-433F-9B0D-D4D445221045}" type="pres">
      <dgm:prSet presAssocID="{67985427-4347-462D-A04A-91C98E1A81EC}" presName="sibTrans" presStyleCnt="0"/>
      <dgm:spPr/>
    </dgm:pt>
    <dgm:pt modelId="{332FDBFD-403A-4EBC-8609-6F8ED120F7BF}" type="pres">
      <dgm:prSet presAssocID="{39F96787-AD4D-45B5-8F03-9F4550DF94F8}" presName="compNode" presStyleCnt="0"/>
      <dgm:spPr/>
    </dgm:pt>
    <dgm:pt modelId="{79660D41-3521-4B53-9FAE-021D58D43417}" type="pres">
      <dgm:prSet presAssocID="{39F96787-AD4D-45B5-8F03-9F4550DF94F8}" presName="bgRect" presStyleLbl="bgShp" presStyleIdx="1" presStyleCnt="5"/>
      <dgm:spPr/>
    </dgm:pt>
    <dgm:pt modelId="{B2C13CF0-07E8-4FE7-9D1C-E4F16C55BFD0}" type="pres">
      <dgm:prSet presAssocID="{39F96787-AD4D-45B5-8F03-9F4550DF94F8}"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1E10BC3D-06CB-48D6-8A1B-9B78449EC97C}" type="pres">
      <dgm:prSet presAssocID="{39F96787-AD4D-45B5-8F03-9F4550DF94F8}" presName="spaceRect" presStyleCnt="0"/>
      <dgm:spPr/>
    </dgm:pt>
    <dgm:pt modelId="{65F8C666-D0BC-443D-8625-8E6CB17EC826}" type="pres">
      <dgm:prSet presAssocID="{39F96787-AD4D-45B5-8F03-9F4550DF94F8}" presName="parTx" presStyleLbl="revTx" presStyleIdx="1" presStyleCnt="6">
        <dgm:presLayoutVars>
          <dgm:chMax val="0"/>
          <dgm:chPref val="0"/>
        </dgm:presLayoutVars>
      </dgm:prSet>
      <dgm:spPr/>
    </dgm:pt>
    <dgm:pt modelId="{E30C4BC4-16AA-4102-AB04-AF2A442ED711}" type="pres">
      <dgm:prSet presAssocID="{CA075083-FD3D-4586-AE26-38CF3DBC260D}" presName="sibTrans" presStyleCnt="0"/>
      <dgm:spPr/>
    </dgm:pt>
    <dgm:pt modelId="{9D1D2B32-E94F-405D-A4F1-6B177EB1DFC1}" type="pres">
      <dgm:prSet presAssocID="{8AC0F00C-AF29-4E83-B0EC-4A3DDCC14124}" presName="compNode" presStyleCnt="0"/>
      <dgm:spPr/>
    </dgm:pt>
    <dgm:pt modelId="{A1ECF0B5-4E1F-4247-B2D6-7AFF001817B9}" type="pres">
      <dgm:prSet presAssocID="{8AC0F00C-AF29-4E83-B0EC-4A3DDCC14124}" presName="bgRect" presStyleLbl="bgShp" presStyleIdx="2" presStyleCnt="5"/>
      <dgm:spPr/>
    </dgm:pt>
    <dgm:pt modelId="{431DF1BA-89EC-4863-B842-57CD3C0C9F2E}" type="pres">
      <dgm:prSet presAssocID="{8AC0F00C-AF29-4E83-B0EC-4A3DDCC14124}"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889B871E-1C12-4BC3-ABAB-5DF2EDC4F69D}" type="pres">
      <dgm:prSet presAssocID="{8AC0F00C-AF29-4E83-B0EC-4A3DDCC14124}" presName="spaceRect" presStyleCnt="0"/>
      <dgm:spPr/>
    </dgm:pt>
    <dgm:pt modelId="{06BE2595-A147-4063-844C-E4F856974EB5}" type="pres">
      <dgm:prSet presAssocID="{8AC0F00C-AF29-4E83-B0EC-4A3DDCC14124}" presName="parTx" presStyleLbl="revTx" presStyleIdx="2" presStyleCnt="6">
        <dgm:presLayoutVars>
          <dgm:chMax val="0"/>
          <dgm:chPref val="0"/>
        </dgm:presLayoutVars>
      </dgm:prSet>
      <dgm:spPr/>
    </dgm:pt>
    <dgm:pt modelId="{FB6016B7-9CCF-4675-AE8E-849186D919E2}" type="pres">
      <dgm:prSet presAssocID="{8AC0F00C-AF29-4E83-B0EC-4A3DDCC14124}" presName="desTx" presStyleLbl="revTx" presStyleIdx="3" presStyleCnt="6">
        <dgm:presLayoutVars/>
      </dgm:prSet>
      <dgm:spPr/>
    </dgm:pt>
    <dgm:pt modelId="{AD5B6242-4DD9-4505-98E1-6C76E6F6E224}" type="pres">
      <dgm:prSet presAssocID="{8541905D-EF63-4747-9FB6-AF0909B5AF35}" presName="sibTrans" presStyleCnt="0"/>
      <dgm:spPr/>
    </dgm:pt>
    <dgm:pt modelId="{DB6BA1AD-698D-4A1C-9AF9-C4344184B98E}" type="pres">
      <dgm:prSet presAssocID="{9F5F7187-A03D-49CB-B193-E1AAC65CB80E}" presName="compNode" presStyleCnt="0"/>
      <dgm:spPr/>
    </dgm:pt>
    <dgm:pt modelId="{09665EFD-B8F4-4351-8190-3E1DD290268B}" type="pres">
      <dgm:prSet presAssocID="{9F5F7187-A03D-49CB-B193-E1AAC65CB80E}" presName="bgRect" presStyleLbl="bgShp" presStyleIdx="3" presStyleCnt="5"/>
      <dgm:spPr/>
    </dgm:pt>
    <dgm:pt modelId="{D62AA638-90FF-4A94-AAFF-A97CF9CB1A62}" type="pres">
      <dgm:prSet presAssocID="{9F5F7187-A03D-49CB-B193-E1AAC65CB80E}"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BFF6AEF9-F4D3-4FD0-A303-B77D2072F472}" type="pres">
      <dgm:prSet presAssocID="{9F5F7187-A03D-49CB-B193-E1AAC65CB80E}" presName="spaceRect" presStyleCnt="0"/>
      <dgm:spPr/>
    </dgm:pt>
    <dgm:pt modelId="{7F640D2F-10AF-4CA5-A014-A842E92ED7BC}" type="pres">
      <dgm:prSet presAssocID="{9F5F7187-A03D-49CB-B193-E1AAC65CB80E}" presName="parTx" presStyleLbl="revTx" presStyleIdx="4" presStyleCnt="6">
        <dgm:presLayoutVars>
          <dgm:chMax val="0"/>
          <dgm:chPref val="0"/>
        </dgm:presLayoutVars>
      </dgm:prSet>
      <dgm:spPr/>
    </dgm:pt>
    <dgm:pt modelId="{D80A161B-D2DD-4B62-96B4-CBD21366FF5F}" type="pres">
      <dgm:prSet presAssocID="{DEA8B08B-BA2F-4547-8392-7588D2F27397}" presName="sibTrans" presStyleCnt="0"/>
      <dgm:spPr/>
    </dgm:pt>
    <dgm:pt modelId="{96936C4A-0C52-4457-9EE5-DBC68131E700}" type="pres">
      <dgm:prSet presAssocID="{665EA01D-6711-478C-B37E-18E5674D62B5}" presName="compNode" presStyleCnt="0"/>
      <dgm:spPr/>
    </dgm:pt>
    <dgm:pt modelId="{79FC31E6-D638-4E68-A64A-3DB6CE605835}" type="pres">
      <dgm:prSet presAssocID="{665EA01D-6711-478C-B37E-18E5674D62B5}" presName="bgRect" presStyleLbl="bgShp" presStyleIdx="4" presStyleCnt="5"/>
      <dgm:spPr/>
    </dgm:pt>
    <dgm:pt modelId="{70E466F2-4177-4A31-A230-B8653E7F0D1D}" type="pres">
      <dgm:prSet presAssocID="{665EA01D-6711-478C-B37E-18E5674D62B5}"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pward trend"/>
        </a:ext>
      </dgm:extLst>
    </dgm:pt>
    <dgm:pt modelId="{5CAFD971-A260-4354-A609-391C2C71EBF3}" type="pres">
      <dgm:prSet presAssocID="{665EA01D-6711-478C-B37E-18E5674D62B5}" presName="spaceRect" presStyleCnt="0"/>
      <dgm:spPr/>
    </dgm:pt>
    <dgm:pt modelId="{09345244-8CD3-4882-AFDA-3BF536FFD078}" type="pres">
      <dgm:prSet presAssocID="{665EA01D-6711-478C-B37E-18E5674D62B5}" presName="parTx" presStyleLbl="revTx" presStyleIdx="5" presStyleCnt="6">
        <dgm:presLayoutVars>
          <dgm:chMax val="0"/>
          <dgm:chPref val="0"/>
        </dgm:presLayoutVars>
      </dgm:prSet>
      <dgm:spPr/>
    </dgm:pt>
  </dgm:ptLst>
  <dgm:cxnLst>
    <dgm:cxn modelId="{7ED5081E-F96B-421E-A1E6-78086F6C288F}" type="presOf" srcId="{39F96787-AD4D-45B5-8F03-9F4550DF94F8}" destId="{65F8C666-D0BC-443D-8625-8E6CB17EC826}" srcOrd="0" destOrd="0" presId="urn:microsoft.com/office/officeart/2018/2/layout/IconVerticalSolidList"/>
    <dgm:cxn modelId="{F70D6C20-7B27-490D-BEC0-718C953D9B65}" srcId="{BCE592B9-D258-4722-801D-505F0EE791DB}" destId="{8AC0F00C-AF29-4E83-B0EC-4A3DDCC14124}" srcOrd="2" destOrd="0" parTransId="{6D42EC46-24D9-44EE-B070-FB9A5EE757E5}" sibTransId="{8541905D-EF63-4747-9FB6-AF0909B5AF35}"/>
    <dgm:cxn modelId="{1D45F722-83A3-4041-8908-F1C326C77792}" srcId="{BCE592B9-D258-4722-801D-505F0EE791DB}" destId="{19949A0B-1801-452C-9C00-CEE4F7B3684A}" srcOrd="0" destOrd="0" parTransId="{B14583DC-61B3-4A05-BB12-FDBD1D78440D}" sibTransId="{67985427-4347-462D-A04A-91C98E1A81EC}"/>
    <dgm:cxn modelId="{0468232E-C9F0-46A8-AE6E-F3B2BF35E010}" srcId="{BCE592B9-D258-4722-801D-505F0EE791DB}" destId="{9F5F7187-A03D-49CB-B193-E1AAC65CB80E}" srcOrd="3" destOrd="0" parTransId="{49D7890A-C689-489D-90BE-BDDA727E17CD}" sibTransId="{DEA8B08B-BA2F-4547-8392-7588D2F27397}"/>
    <dgm:cxn modelId="{FB8F2833-808C-4CEB-81E7-2DE67FF870A1}" type="presOf" srcId="{9F5F7187-A03D-49CB-B193-E1AAC65CB80E}" destId="{7F640D2F-10AF-4CA5-A014-A842E92ED7BC}" srcOrd="0" destOrd="0" presId="urn:microsoft.com/office/officeart/2018/2/layout/IconVerticalSolidList"/>
    <dgm:cxn modelId="{32B8D750-64B7-4B0E-AB11-2A03F8067463}" type="presOf" srcId="{19949A0B-1801-452C-9C00-CEE4F7B3684A}" destId="{53C55EA0-B727-46D0-9817-4D97F9ABC475}" srcOrd="0" destOrd="0" presId="urn:microsoft.com/office/officeart/2018/2/layout/IconVerticalSolidList"/>
    <dgm:cxn modelId="{31E3C953-FA5C-475B-BA20-A20D7B214A2B}" type="presOf" srcId="{665EA01D-6711-478C-B37E-18E5674D62B5}" destId="{09345244-8CD3-4882-AFDA-3BF536FFD078}" srcOrd="0" destOrd="0" presId="urn:microsoft.com/office/officeart/2018/2/layout/IconVerticalSolidList"/>
    <dgm:cxn modelId="{9F460874-A994-4264-856C-BA0DB498B2E6}" type="presOf" srcId="{BCE592B9-D258-4722-801D-505F0EE791DB}" destId="{BA7A7A8B-0E91-4486-98C8-D634390296E2}" srcOrd="0" destOrd="0" presId="urn:microsoft.com/office/officeart/2018/2/layout/IconVerticalSolidList"/>
    <dgm:cxn modelId="{FC997F87-15A9-404A-9927-B8ED85EC6159}" type="presOf" srcId="{FC30708F-6572-41CD-9A67-41BD494B8AC5}" destId="{FB6016B7-9CCF-4675-AE8E-849186D919E2}" srcOrd="0" destOrd="1" presId="urn:microsoft.com/office/officeart/2018/2/layout/IconVerticalSolidList"/>
    <dgm:cxn modelId="{9FB82E89-CFD2-4AC1-8661-2784B7C21264}" type="presOf" srcId="{8AC0F00C-AF29-4E83-B0EC-4A3DDCC14124}" destId="{06BE2595-A147-4063-844C-E4F856974EB5}" srcOrd="0" destOrd="0" presId="urn:microsoft.com/office/officeart/2018/2/layout/IconVerticalSolidList"/>
    <dgm:cxn modelId="{1CB1AC9B-F0B9-4698-9F31-989FB9CA3F62}" srcId="{E65B0FD3-796F-4077-9C29-6D35778E98BE}" destId="{FC30708F-6572-41CD-9A67-41BD494B8AC5}" srcOrd="0" destOrd="0" parTransId="{6DFEE22B-743F-4B77-B0A9-063290D47966}" sibTransId="{4A63BC51-3DAE-4D5F-A635-62CF18126E7C}"/>
    <dgm:cxn modelId="{0C2223B0-7D25-4694-873F-95FE23C5A091}" srcId="{BCE592B9-D258-4722-801D-505F0EE791DB}" destId="{39F96787-AD4D-45B5-8F03-9F4550DF94F8}" srcOrd="1" destOrd="0" parTransId="{65827489-3B6C-4EED-BED0-DD997B5F6C62}" sibTransId="{CA075083-FD3D-4586-AE26-38CF3DBC260D}"/>
    <dgm:cxn modelId="{A659D4BE-5B90-4C0F-9CDE-354DAD3A893D}" srcId="{8AC0F00C-AF29-4E83-B0EC-4A3DDCC14124}" destId="{E65B0FD3-796F-4077-9C29-6D35778E98BE}" srcOrd="0" destOrd="0" parTransId="{827CABF9-3638-4405-A0B7-CD8ECE5B27C6}" sibTransId="{25D957C7-BDAF-4069-9D08-78F209BF58A0}"/>
    <dgm:cxn modelId="{A844D0D1-2BFC-4392-B9BF-C0DB7C2E15E2}" srcId="{BCE592B9-D258-4722-801D-505F0EE791DB}" destId="{665EA01D-6711-478C-B37E-18E5674D62B5}" srcOrd="4" destOrd="0" parTransId="{EC1C7DC6-1D04-4492-BCA6-30BC857692FF}" sibTransId="{124DA662-9374-4FE0-8FD6-11BD92AF8B8A}"/>
    <dgm:cxn modelId="{1B404DDE-FD2B-411C-A41C-432F34983A49}" type="presOf" srcId="{E65B0FD3-796F-4077-9C29-6D35778E98BE}" destId="{FB6016B7-9CCF-4675-AE8E-849186D919E2}" srcOrd="0" destOrd="0" presId="urn:microsoft.com/office/officeart/2018/2/layout/IconVerticalSolidList"/>
    <dgm:cxn modelId="{F84A1658-DCBD-46C5-AE49-F7DA5A2A42AD}" type="presParOf" srcId="{BA7A7A8B-0E91-4486-98C8-D634390296E2}" destId="{7966805C-C196-4E4D-B858-4820BBB302E2}" srcOrd="0" destOrd="0" presId="urn:microsoft.com/office/officeart/2018/2/layout/IconVerticalSolidList"/>
    <dgm:cxn modelId="{676A89B3-C8BE-4D73-980B-D520CE98BB68}" type="presParOf" srcId="{7966805C-C196-4E4D-B858-4820BBB302E2}" destId="{470201BA-1628-4DDB-895A-96B5AB6036A3}" srcOrd="0" destOrd="0" presId="urn:microsoft.com/office/officeart/2018/2/layout/IconVerticalSolidList"/>
    <dgm:cxn modelId="{BCF55361-A1CC-4FFA-965F-FF511D1C75F0}" type="presParOf" srcId="{7966805C-C196-4E4D-B858-4820BBB302E2}" destId="{56EAE750-5CDD-454E-99C6-319F7877E19C}" srcOrd="1" destOrd="0" presId="urn:microsoft.com/office/officeart/2018/2/layout/IconVerticalSolidList"/>
    <dgm:cxn modelId="{C1F7B36C-690D-46EB-BEB2-8D9A13180A3C}" type="presParOf" srcId="{7966805C-C196-4E4D-B858-4820BBB302E2}" destId="{66730ABF-4205-49F1-87BD-38674DCE801F}" srcOrd="2" destOrd="0" presId="urn:microsoft.com/office/officeart/2018/2/layout/IconVerticalSolidList"/>
    <dgm:cxn modelId="{A30E5CDA-1974-4126-9FF7-3940FBAD1A6E}" type="presParOf" srcId="{7966805C-C196-4E4D-B858-4820BBB302E2}" destId="{53C55EA0-B727-46D0-9817-4D97F9ABC475}" srcOrd="3" destOrd="0" presId="urn:microsoft.com/office/officeart/2018/2/layout/IconVerticalSolidList"/>
    <dgm:cxn modelId="{FD0C3DE6-2009-40D9-9BF0-4431520CD791}" type="presParOf" srcId="{BA7A7A8B-0E91-4486-98C8-D634390296E2}" destId="{29339FF3-4CF5-433F-9B0D-D4D445221045}" srcOrd="1" destOrd="0" presId="urn:microsoft.com/office/officeart/2018/2/layout/IconVerticalSolidList"/>
    <dgm:cxn modelId="{CEA39147-68D9-4939-92F7-8E0A9C03B4FB}" type="presParOf" srcId="{BA7A7A8B-0E91-4486-98C8-D634390296E2}" destId="{332FDBFD-403A-4EBC-8609-6F8ED120F7BF}" srcOrd="2" destOrd="0" presId="urn:microsoft.com/office/officeart/2018/2/layout/IconVerticalSolidList"/>
    <dgm:cxn modelId="{D5EC0291-A24E-4B5B-96F7-D978B20002E8}" type="presParOf" srcId="{332FDBFD-403A-4EBC-8609-6F8ED120F7BF}" destId="{79660D41-3521-4B53-9FAE-021D58D43417}" srcOrd="0" destOrd="0" presId="urn:microsoft.com/office/officeart/2018/2/layout/IconVerticalSolidList"/>
    <dgm:cxn modelId="{8851036F-2927-4F1A-B7C3-7E7B29FA2CA3}" type="presParOf" srcId="{332FDBFD-403A-4EBC-8609-6F8ED120F7BF}" destId="{B2C13CF0-07E8-4FE7-9D1C-E4F16C55BFD0}" srcOrd="1" destOrd="0" presId="urn:microsoft.com/office/officeart/2018/2/layout/IconVerticalSolidList"/>
    <dgm:cxn modelId="{1284D29C-6648-4475-8F6F-B2E2634BD050}" type="presParOf" srcId="{332FDBFD-403A-4EBC-8609-6F8ED120F7BF}" destId="{1E10BC3D-06CB-48D6-8A1B-9B78449EC97C}" srcOrd="2" destOrd="0" presId="urn:microsoft.com/office/officeart/2018/2/layout/IconVerticalSolidList"/>
    <dgm:cxn modelId="{6D41EDB4-45AE-4221-A149-87FD65953159}" type="presParOf" srcId="{332FDBFD-403A-4EBC-8609-6F8ED120F7BF}" destId="{65F8C666-D0BC-443D-8625-8E6CB17EC826}" srcOrd="3" destOrd="0" presId="urn:microsoft.com/office/officeart/2018/2/layout/IconVerticalSolidList"/>
    <dgm:cxn modelId="{BC367118-093B-4DEC-8B17-AD366B65F8BD}" type="presParOf" srcId="{BA7A7A8B-0E91-4486-98C8-D634390296E2}" destId="{E30C4BC4-16AA-4102-AB04-AF2A442ED711}" srcOrd="3" destOrd="0" presId="urn:microsoft.com/office/officeart/2018/2/layout/IconVerticalSolidList"/>
    <dgm:cxn modelId="{E676D4B1-FA99-4BE1-BAFA-E829E7ED4BDC}" type="presParOf" srcId="{BA7A7A8B-0E91-4486-98C8-D634390296E2}" destId="{9D1D2B32-E94F-405D-A4F1-6B177EB1DFC1}" srcOrd="4" destOrd="0" presId="urn:microsoft.com/office/officeart/2018/2/layout/IconVerticalSolidList"/>
    <dgm:cxn modelId="{C984C2C8-40C0-412B-B77A-6617CCCEBE21}" type="presParOf" srcId="{9D1D2B32-E94F-405D-A4F1-6B177EB1DFC1}" destId="{A1ECF0B5-4E1F-4247-B2D6-7AFF001817B9}" srcOrd="0" destOrd="0" presId="urn:microsoft.com/office/officeart/2018/2/layout/IconVerticalSolidList"/>
    <dgm:cxn modelId="{99877A0D-D4E7-4838-85AB-10F3312226D6}" type="presParOf" srcId="{9D1D2B32-E94F-405D-A4F1-6B177EB1DFC1}" destId="{431DF1BA-89EC-4863-B842-57CD3C0C9F2E}" srcOrd="1" destOrd="0" presId="urn:microsoft.com/office/officeart/2018/2/layout/IconVerticalSolidList"/>
    <dgm:cxn modelId="{50B398BB-4076-4A68-AC03-069581120AB0}" type="presParOf" srcId="{9D1D2B32-E94F-405D-A4F1-6B177EB1DFC1}" destId="{889B871E-1C12-4BC3-ABAB-5DF2EDC4F69D}" srcOrd="2" destOrd="0" presId="urn:microsoft.com/office/officeart/2018/2/layout/IconVerticalSolidList"/>
    <dgm:cxn modelId="{C6659CA2-72AC-4974-849B-02739B53E443}" type="presParOf" srcId="{9D1D2B32-E94F-405D-A4F1-6B177EB1DFC1}" destId="{06BE2595-A147-4063-844C-E4F856974EB5}" srcOrd="3" destOrd="0" presId="urn:microsoft.com/office/officeart/2018/2/layout/IconVerticalSolidList"/>
    <dgm:cxn modelId="{F1F0F787-9DC6-4222-8982-9772B684CFB7}" type="presParOf" srcId="{9D1D2B32-E94F-405D-A4F1-6B177EB1DFC1}" destId="{FB6016B7-9CCF-4675-AE8E-849186D919E2}" srcOrd="4" destOrd="0" presId="urn:microsoft.com/office/officeart/2018/2/layout/IconVerticalSolidList"/>
    <dgm:cxn modelId="{EC78CF24-BB31-4999-B176-9BE8A7DFDFBD}" type="presParOf" srcId="{BA7A7A8B-0E91-4486-98C8-D634390296E2}" destId="{AD5B6242-4DD9-4505-98E1-6C76E6F6E224}" srcOrd="5" destOrd="0" presId="urn:microsoft.com/office/officeart/2018/2/layout/IconVerticalSolidList"/>
    <dgm:cxn modelId="{B1F06172-D70A-4BC6-A810-60C6ADE04BFC}" type="presParOf" srcId="{BA7A7A8B-0E91-4486-98C8-D634390296E2}" destId="{DB6BA1AD-698D-4A1C-9AF9-C4344184B98E}" srcOrd="6" destOrd="0" presId="urn:microsoft.com/office/officeart/2018/2/layout/IconVerticalSolidList"/>
    <dgm:cxn modelId="{AA0C6227-8D04-49F3-89A3-090EA8A159C7}" type="presParOf" srcId="{DB6BA1AD-698D-4A1C-9AF9-C4344184B98E}" destId="{09665EFD-B8F4-4351-8190-3E1DD290268B}" srcOrd="0" destOrd="0" presId="urn:microsoft.com/office/officeart/2018/2/layout/IconVerticalSolidList"/>
    <dgm:cxn modelId="{C57EE934-D8E0-4925-A960-0270E598E5DD}" type="presParOf" srcId="{DB6BA1AD-698D-4A1C-9AF9-C4344184B98E}" destId="{D62AA638-90FF-4A94-AAFF-A97CF9CB1A62}" srcOrd="1" destOrd="0" presId="urn:microsoft.com/office/officeart/2018/2/layout/IconVerticalSolidList"/>
    <dgm:cxn modelId="{4254B9DD-6589-4AE3-83D5-2CD69237C6DC}" type="presParOf" srcId="{DB6BA1AD-698D-4A1C-9AF9-C4344184B98E}" destId="{BFF6AEF9-F4D3-4FD0-A303-B77D2072F472}" srcOrd="2" destOrd="0" presId="urn:microsoft.com/office/officeart/2018/2/layout/IconVerticalSolidList"/>
    <dgm:cxn modelId="{9D913B32-1C8F-4D4D-84CA-82A78243B969}" type="presParOf" srcId="{DB6BA1AD-698D-4A1C-9AF9-C4344184B98E}" destId="{7F640D2F-10AF-4CA5-A014-A842E92ED7BC}" srcOrd="3" destOrd="0" presId="urn:microsoft.com/office/officeart/2018/2/layout/IconVerticalSolidList"/>
    <dgm:cxn modelId="{BFCF13CF-F3E2-4211-B2FF-A0BC9C751ECC}" type="presParOf" srcId="{BA7A7A8B-0E91-4486-98C8-D634390296E2}" destId="{D80A161B-D2DD-4B62-96B4-CBD21366FF5F}" srcOrd="7" destOrd="0" presId="urn:microsoft.com/office/officeart/2018/2/layout/IconVerticalSolidList"/>
    <dgm:cxn modelId="{4FF466A0-D36F-4B31-B455-0CE874C8FD77}" type="presParOf" srcId="{BA7A7A8B-0E91-4486-98C8-D634390296E2}" destId="{96936C4A-0C52-4457-9EE5-DBC68131E700}" srcOrd="8" destOrd="0" presId="urn:microsoft.com/office/officeart/2018/2/layout/IconVerticalSolidList"/>
    <dgm:cxn modelId="{F99718BD-6B95-497F-B5BA-1D108E94751F}" type="presParOf" srcId="{96936C4A-0C52-4457-9EE5-DBC68131E700}" destId="{79FC31E6-D638-4E68-A64A-3DB6CE605835}" srcOrd="0" destOrd="0" presId="urn:microsoft.com/office/officeart/2018/2/layout/IconVerticalSolidList"/>
    <dgm:cxn modelId="{73EFA79C-0335-4977-A9BC-66370CD15D7C}" type="presParOf" srcId="{96936C4A-0C52-4457-9EE5-DBC68131E700}" destId="{70E466F2-4177-4A31-A230-B8653E7F0D1D}" srcOrd="1" destOrd="0" presId="urn:microsoft.com/office/officeart/2018/2/layout/IconVerticalSolidList"/>
    <dgm:cxn modelId="{85A42FB8-3CD0-4F3B-81B8-6C34865D069E}" type="presParOf" srcId="{96936C4A-0C52-4457-9EE5-DBC68131E700}" destId="{5CAFD971-A260-4354-A609-391C2C71EBF3}" srcOrd="2" destOrd="0" presId="urn:microsoft.com/office/officeart/2018/2/layout/IconVerticalSolidList"/>
    <dgm:cxn modelId="{36B8B350-7988-4545-A001-6C9086B753BC}" type="presParOf" srcId="{96936C4A-0C52-4457-9EE5-DBC68131E700}" destId="{09345244-8CD3-4882-AFDA-3BF536FFD07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CA72A-83C5-4DF4-8465-3944252669A8}">
      <dsp:nvSpPr>
        <dsp:cNvPr id="0" name=""/>
        <dsp:cNvSpPr/>
      </dsp:nvSpPr>
      <dsp:spPr>
        <a:xfrm>
          <a:off x="328690" y="229345"/>
          <a:ext cx="1027230" cy="102723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2236DC-3CE1-40AE-8C39-3DF4897994F3}">
      <dsp:nvSpPr>
        <dsp:cNvPr id="0" name=""/>
        <dsp:cNvSpPr/>
      </dsp:nvSpPr>
      <dsp:spPr>
        <a:xfrm>
          <a:off x="547608" y="448263"/>
          <a:ext cx="589394" cy="58939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19D277-5DA6-488D-9EC2-0630F93CEECE}">
      <dsp:nvSpPr>
        <dsp:cNvPr id="0" name=""/>
        <dsp:cNvSpPr/>
      </dsp:nvSpPr>
      <dsp:spPr>
        <a:xfrm>
          <a:off x="313" y="1576533"/>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Year 1 Trends are highly predictive of future results</a:t>
          </a:r>
        </a:p>
      </dsp:txBody>
      <dsp:txXfrm>
        <a:off x="313" y="1576533"/>
        <a:ext cx="1683984" cy="673593"/>
      </dsp:txXfrm>
    </dsp:sp>
    <dsp:sp modelId="{E70D08DF-9283-486E-9D09-836EFE5C8192}">
      <dsp:nvSpPr>
        <dsp:cNvPr id="0" name=""/>
        <dsp:cNvSpPr/>
      </dsp:nvSpPr>
      <dsp:spPr>
        <a:xfrm>
          <a:off x="2307372" y="229345"/>
          <a:ext cx="1027230" cy="102723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DCDB08-E00D-43AC-9F60-313815313DB3}">
      <dsp:nvSpPr>
        <dsp:cNvPr id="0" name=""/>
        <dsp:cNvSpPr/>
      </dsp:nvSpPr>
      <dsp:spPr>
        <a:xfrm>
          <a:off x="2526290" y="448263"/>
          <a:ext cx="589394" cy="58939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866E1E-993E-4A32-86C9-09BBFB35B853}">
      <dsp:nvSpPr>
        <dsp:cNvPr id="0" name=""/>
        <dsp:cNvSpPr/>
      </dsp:nvSpPr>
      <dsp:spPr>
        <a:xfrm>
          <a:off x="1978995" y="1576533"/>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Satellites perform better than single site schools</a:t>
          </a:r>
        </a:p>
      </dsp:txBody>
      <dsp:txXfrm>
        <a:off x="1978995" y="1576533"/>
        <a:ext cx="1683984" cy="673593"/>
      </dsp:txXfrm>
    </dsp:sp>
    <dsp:sp modelId="{EB063E1C-5DFD-42A1-A318-48BBABAE41FC}">
      <dsp:nvSpPr>
        <dsp:cNvPr id="0" name=""/>
        <dsp:cNvSpPr/>
      </dsp:nvSpPr>
      <dsp:spPr>
        <a:xfrm>
          <a:off x="4286053" y="229345"/>
          <a:ext cx="1027230" cy="102723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48D9FB-4F9D-463F-AF90-BC20F7E7E391}">
      <dsp:nvSpPr>
        <dsp:cNvPr id="0" name=""/>
        <dsp:cNvSpPr/>
      </dsp:nvSpPr>
      <dsp:spPr>
        <a:xfrm>
          <a:off x="4504971" y="448263"/>
          <a:ext cx="589394" cy="58939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08F79-3461-4363-9564-FA8385E6110A}">
      <dsp:nvSpPr>
        <dsp:cNvPr id="0" name=""/>
        <dsp:cNvSpPr/>
      </dsp:nvSpPr>
      <dsp:spPr>
        <a:xfrm>
          <a:off x="3957676" y="1576533"/>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Size of cohort does not yield a clear trend</a:t>
          </a:r>
        </a:p>
      </dsp:txBody>
      <dsp:txXfrm>
        <a:off x="3957676" y="1576533"/>
        <a:ext cx="1683984" cy="673593"/>
      </dsp:txXfrm>
    </dsp:sp>
    <dsp:sp modelId="{F6195033-7EE6-4A51-88DF-F7A4C0B956C8}">
      <dsp:nvSpPr>
        <dsp:cNvPr id="0" name=""/>
        <dsp:cNvSpPr/>
      </dsp:nvSpPr>
      <dsp:spPr>
        <a:xfrm>
          <a:off x="328690" y="2671123"/>
          <a:ext cx="1027230" cy="102723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150334-A142-48E0-8DB7-6695604DF78C}">
      <dsp:nvSpPr>
        <dsp:cNvPr id="0" name=""/>
        <dsp:cNvSpPr/>
      </dsp:nvSpPr>
      <dsp:spPr>
        <a:xfrm>
          <a:off x="547608" y="2890041"/>
          <a:ext cx="589394" cy="589394"/>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DFA314-6431-42E3-BA7A-918C78315C85}">
      <dsp:nvSpPr>
        <dsp:cNvPr id="0" name=""/>
        <dsp:cNvSpPr/>
      </dsp:nvSpPr>
      <dsp:spPr>
        <a:xfrm>
          <a:off x="313" y="4018310"/>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The newer process appears to produce higher student outcomes</a:t>
          </a:r>
        </a:p>
      </dsp:txBody>
      <dsp:txXfrm>
        <a:off x="313" y="4018310"/>
        <a:ext cx="1683984" cy="673593"/>
      </dsp:txXfrm>
    </dsp:sp>
    <dsp:sp modelId="{5B6FB289-35F7-4916-8A58-C420DD09F515}">
      <dsp:nvSpPr>
        <dsp:cNvPr id="0" name=""/>
        <dsp:cNvSpPr/>
      </dsp:nvSpPr>
      <dsp:spPr>
        <a:xfrm>
          <a:off x="2307372" y="2671123"/>
          <a:ext cx="1027230" cy="102723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784283-55AF-4CB5-9AB3-9AA2FC259D9A}">
      <dsp:nvSpPr>
        <dsp:cNvPr id="0" name=""/>
        <dsp:cNvSpPr/>
      </dsp:nvSpPr>
      <dsp:spPr>
        <a:xfrm>
          <a:off x="2526290" y="2890041"/>
          <a:ext cx="589394" cy="589394"/>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D53577-E58A-4CED-90DB-62B2FAFBA2D6}">
      <dsp:nvSpPr>
        <dsp:cNvPr id="0" name=""/>
        <dsp:cNvSpPr/>
      </dsp:nvSpPr>
      <dsp:spPr>
        <a:xfrm>
          <a:off x="1978995" y="4018310"/>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Schools opening outside the normal cohort timeline tend to do worse</a:t>
          </a:r>
        </a:p>
      </dsp:txBody>
      <dsp:txXfrm>
        <a:off x="1978995" y="4018310"/>
        <a:ext cx="1683984" cy="673593"/>
      </dsp:txXfrm>
    </dsp:sp>
    <dsp:sp modelId="{35EA5F5D-951A-4EEA-BB9E-D9A52AF4C846}">
      <dsp:nvSpPr>
        <dsp:cNvPr id="0" name=""/>
        <dsp:cNvSpPr/>
      </dsp:nvSpPr>
      <dsp:spPr>
        <a:xfrm>
          <a:off x="4286053" y="2671123"/>
          <a:ext cx="1027230" cy="102723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A9A989-B4B4-47DF-A9A7-1D100F9B2A03}">
      <dsp:nvSpPr>
        <dsp:cNvPr id="0" name=""/>
        <dsp:cNvSpPr/>
      </dsp:nvSpPr>
      <dsp:spPr>
        <a:xfrm>
          <a:off x="4504971" y="2890041"/>
          <a:ext cx="589394" cy="589394"/>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49857C-79F0-4949-BF3A-848A5719139B}">
      <dsp:nvSpPr>
        <dsp:cNvPr id="0" name=""/>
        <dsp:cNvSpPr/>
      </dsp:nvSpPr>
      <dsp:spPr>
        <a:xfrm>
          <a:off x="3957676" y="4018310"/>
          <a:ext cx="1683984" cy="67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Longevity matters</a:t>
          </a:r>
        </a:p>
      </dsp:txBody>
      <dsp:txXfrm>
        <a:off x="3957676" y="4018310"/>
        <a:ext cx="1683984" cy="673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2A85A-B7BE-456F-835B-C097FF6A23FB}">
      <dsp:nvSpPr>
        <dsp:cNvPr id="0" name=""/>
        <dsp:cNvSpPr/>
      </dsp:nvSpPr>
      <dsp:spPr>
        <a:xfrm>
          <a:off x="803274" y="393699"/>
          <a:ext cx="4133850" cy="4133850"/>
        </a:xfrm>
        <a:prstGeom prst="pie">
          <a:avLst>
            <a:gd name="adj1" fmla="val 16200000"/>
            <a:gd name="adj2" fmla="val 5400000"/>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Schools that were opened in larger cohorts had higher achievement. </a:t>
          </a:r>
        </a:p>
      </dsp:txBody>
      <dsp:txXfrm>
        <a:off x="2870200" y="1008856"/>
        <a:ext cx="1451768" cy="2903537"/>
      </dsp:txXfrm>
    </dsp:sp>
    <dsp:sp modelId="{67F03CAC-327B-4CE9-AF94-C2F0BEC64C2F}">
      <dsp:nvSpPr>
        <dsp:cNvPr id="0" name=""/>
        <dsp:cNvSpPr/>
      </dsp:nvSpPr>
      <dsp:spPr>
        <a:xfrm>
          <a:off x="704849" y="393699"/>
          <a:ext cx="4133850" cy="4133850"/>
        </a:xfrm>
        <a:prstGeom prst="pie">
          <a:avLst>
            <a:gd name="adj1" fmla="val 5400000"/>
            <a:gd name="adj2" fmla="val 16200000"/>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3">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Schools that were opened in smaller cohorts had higher growth and enrollment. </a:t>
          </a:r>
        </a:p>
      </dsp:txBody>
      <dsp:txXfrm>
        <a:off x="1295399" y="1008856"/>
        <a:ext cx="1451768" cy="29035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8CFD2-3486-4870-8622-5A7FB7AB1BC5}">
      <dsp:nvSpPr>
        <dsp:cNvPr id="0" name=""/>
        <dsp:cNvSpPr/>
      </dsp:nvSpPr>
      <dsp:spPr>
        <a:xfrm>
          <a:off x="0" y="36934"/>
          <a:ext cx="3037581" cy="182254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We do not need to wait until the third year of operation to know if a school is good </a:t>
          </a:r>
        </a:p>
      </dsp:txBody>
      <dsp:txXfrm>
        <a:off x="0" y="36934"/>
        <a:ext cx="3037581" cy="1822549"/>
      </dsp:txXfrm>
    </dsp:sp>
    <dsp:sp modelId="{21C592E7-7F50-44E8-B8A2-A691760CC8AA}">
      <dsp:nvSpPr>
        <dsp:cNvPr id="0" name=""/>
        <dsp:cNvSpPr/>
      </dsp:nvSpPr>
      <dsp:spPr>
        <a:xfrm>
          <a:off x="3341340" y="36934"/>
          <a:ext cx="3037581" cy="1822549"/>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Do not allow early/expedited opening or late approvals</a:t>
          </a:r>
        </a:p>
      </dsp:txBody>
      <dsp:txXfrm>
        <a:off x="3341340" y="36934"/>
        <a:ext cx="3037581" cy="1822549"/>
      </dsp:txXfrm>
    </dsp:sp>
    <dsp:sp modelId="{891D5FC2-905E-401D-8890-A171F5F7F51F}">
      <dsp:nvSpPr>
        <dsp:cNvPr id="0" name=""/>
        <dsp:cNvSpPr/>
      </dsp:nvSpPr>
      <dsp:spPr>
        <a:xfrm>
          <a:off x="6682680" y="36934"/>
          <a:ext cx="3037581" cy="1822549"/>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Analyze delays – time will not fix issues</a:t>
          </a:r>
        </a:p>
      </dsp:txBody>
      <dsp:txXfrm>
        <a:off x="6682680" y="36934"/>
        <a:ext cx="3037581" cy="1822549"/>
      </dsp:txXfrm>
    </dsp:sp>
    <dsp:sp modelId="{3DD3954E-48CB-44A6-9FFE-B11C74E5AACB}">
      <dsp:nvSpPr>
        <dsp:cNvPr id="0" name=""/>
        <dsp:cNvSpPr/>
      </dsp:nvSpPr>
      <dsp:spPr>
        <a:xfrm>
          <a:off x="1670670" y="2163241"/>
          <a:ext cx="3037581" cy="182254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Only replicate above average sponsoring schools</a:t>
          </a:r>
        </a:p>
      </dsp:txBody>
      <dsp:txXfrm>
        <a:off x="1670670" y="2163241"/>
        <a:ext cx="3037581" cy="1822549"/>
      </dsp:txXfrm>
    </dsp:sp>
    <dsp:sp modelId="{800C2713-6644-4B22-B335-0769636AD2A0}">
      <dsp:nvSpPr>
        <dsp:cNvPr id="0" name=""/>
        <dsp:cNvSpPr/>
      </dsp:nvSpPr>
      <dsp:spPr>
        <a:xfrm>
          <a:off x="5012010" y="2163241"/>
          <a:ext cx="3037581" cy="1822549"/>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Open as many high-quality schools as interested </a:t>
          </a:r>
        </a:p>
      </dsp:txBody>
      <dsp:txXfrm>
        <a:off x="5012010" y="2163241"/>
        <a:ext cx="3037581" cy="1822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201BA-1628-4DDB-895A-96B5AB6036A3}">
      <dsp:nvSpPr>
        <dsp:cNvPr id="0" name=""/>
        <dsp:cNvSpPr/>
      </dsp:nvSpPr>
      <dsp:spPr>
        <a:xfrm>
          <a:off x="0" y="3142"/>
          <a:ext cx="9720262" cy="669406"/>
        </a:xfrm>
        <a:prstGeom prst="roundRect">
          <a:avLst>
            <a:gd name="adj" fmla="val 10000"/>
          </a:avLst>
        </a:prstGeom>
        <a:solidFill>
          <a:schemeClr val="accent2">
            <a:hueOff val="0"/>
            <a:satOff val="0"/>
            <a:lumOff val="0"/>
            <a:alphaOff val="0"/>
          </a:schemeClr>
        </a:solidFill>
        <a:ln>
          <a:noFill/>
        </a:ln>
        <a:effectLst>
          <a:outerShdw blurRad="50800" dist="12700" dir="5400000" algn="ctr" rotWithShape="0">
            <a:srgbClr val="000000">
              <a:alpha val="50000"/>
            </a:srgbClr>
          </a:outerShdw>
        </a:effectLst>
      </dsp:spPr>
      <dsp:style>
        <a:lnRef idx="0">
          <a:scrgbClr r="0" g="0" b="0"/>
        </a:lnRef>
        <a:fillRef idx="1">
          <a:scrgbClr r="0" g="0" b="0"/>
        </a:fillRef>
        <a:effectRef idx="2">
          <a:scrgbClr r="0" g="0" b="0"/>
        </a:effectRef>
        <a:fontRef idx="minor"/>
      </dsp:style>
    </dsp:sp>
    <dsp:sp modelId="{56EAE750-5CDD-454E-99C6-319F7877E19C}">
      <dsp:nvSpPr>
        <dsp:cNvPr id="0" name=""/>
        <dsp:cNvSpPr/>
      </dsp:nvSpPr>
      <dsp:spPr>
        <a:xfrm>
          <a:off x="202495" y="153759"/>
          <a:ext cx="368173" cy="36817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53C55EA0-B727-46D0-9817-4D97F9ABC475}">
      <dsp:nvSpPr>
        <dsp:cNvPr id="0" name=""/>
        <dsp:cNvSpPr/>
      </dsp:nvSpPr>
      <dsp:spPr>
        <a:xfrm>
          <a:off x="773164" y="3142"/>
          <a:ext cx="8947097" cy="669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846" tIns="70846" rIns="70846" bIns="70846" numCol="1" spcCol="1270" anchor="ctr" anchorCtr="0">
          <a:noAutofit/>
        </a:bodyPr>
        <a:lstStyle/>
        <a:p>
          <a:pPr marL="0" lvl="0" indent="0" algn="l" defTabSz="844550">
            <a:lnSpc>
              <a:spcPct val="90000"/>
            </a:lnSpc>
            <a:spcBef>
              <a:spcPct val="0"/>
            </a:spcBef>
            <a:spcAft>
              <a:spcPct val="35000"/>
            </a:spcAft>
            <a:buNone/>
          </a:pPr>
          <a:r>
            <a:rPr lang="en-US" sz="1900" kern="1200" dirty="0"/>
            <a:t>Does a satellite school’s proximity to its sponsoring school cause the enrollment issues?</a:t>
          </a:r>
        </a:p>
      </dsp:txBody>
      <dsp:txXfrm>
        <a:off x="773164" y="3142"/>
        <a:ext cx="8947097" cy="669406"/>
      </dsp:txXfrm>
    </dsp:sp>
    <dsp:sp modelId="{79660D41-3521-4B53-9FAE-021D58D43417}">
      <dsp:nvSpPr>
        <dsp:cNvPr id="0" name=""/>
        <dsp:cNvSpPr/>
      </dsp:nvSpPr>
      <dsp:spPr>
        <a:xfrm>
          <a:off x="0" y="839900"/>
          <a:ext cx="9720262" cy="669406"/>
        </a:xfrm>
        <a:prstGeom prst="roundRect">
          <a:avLst>
            <a:gd name="adj" fmla="val 10000"/>
          </a:avLst>
        </a:prstGeom>
        <a:solidFill>
          <a:schemeClr val="accent3">
            <a:hueOff val="0"/>
            <a:satOff val="0"/>
            <a:lumOff val="0"/>
            <a:alphaOff val="0"/>
          </a:schemeClr>
        </a:solidFill>
        <a:ln>
          <a:noFill/>
        </a:ln>
        <a:effectLst>
          <a:outerShdw blurRad="50800" dist="12700" dir="5400000" algn="ctr" rotWithShape="0">
            <a:srgbClr val="000000">
              <a:alpha val="50000"/>
            </a:srgbClr>
          </a:outerShdw>
        </a:effectLst>
      </dsp:spPr>
      <dsp:style>
        <a:lnRef idx="0">
          <a:scrgbClr r="0" g="0" b="0"/>
        </a:lnRef>
        <a:fillRef idx="1">
          <a:scrgbClr r="0" g="0" b="0"/>
        </a:fillRef>
        <a:effectRef idx="2">
          <a:scrgbClr r="0" g="0" b="0"/>
        </a:effectRef>
        <a:fontRef idx="minor"/>
      </dsp:style>
    </dsp:sp>
    <dsp:sp modelId="{B2C13CF0-07E8-4FE7-9D1C-E4F16C55BFD0}">
      <dsp:nvSpPr>
        <dsp:cNvPr id="0" name=""/>
        <dsp:cNvSpPr/>
      </dsp:nvSpPr>
      <dsp:spPr>
        <a:xfrm>
          <a:off x="202495" y="990517"/>
          <a:ext cx="368173" cy="36817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65F8C666-D0BC-443D-8625-8E6CB17EC826}">
      <dsp:nvSpPr>
        <dsp:cNvPr id="0" name=""/>
        <dsp:cNvSpPr/>
      </dsp:nvSpPr>
      <dsp:spPr>
        <a:xfrm>
          <a:off x="773164" y="839900"/>
          <a:ext cx="8947097" cy="669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846" tIns="70846" rIns="70846" bIns="70846" numCol="1" spcCol="1270" anchor="ctr" anchorCtr="0">
          <a:noAutofit/>
        </a:bodyPr>
        <a:lstStyle/>
        <a:p>
          <a:pPr marL="0" lvl="0" indent="0" algn="l" defTabSz="844550">
            <a:lnSpc>
              <a:spcPct val="90000"/>
            </a:lnSpc>
            <a:spcBef>
              <a:spcPct val="0"/>
            </a:spcBef>
            <a:spcAft>
              <a:spcPct val="35000"/>
            </a:spcAft>
            <a:buNone/>
          </a:pPr>
          <a:r>
            <a:rPr lang="en-US" sz="1900" kern="1200" dirty="0"/>
            <a:t>Criticality of the school leader?</a:t>
          </a:r>
        </a:p>
      </dsp:txBody>
      <dsp:txXfrm>
        <a:off x="773164" y="839900"/>
        <a:ext cx="8947097" cy="669406"/>
      </dsp:txXfrm>
    </dsp:sp>
    <dsp:sp modelId="{A1ECF0B5-4E1F-4247-B2D6-7AFF001817B9}">
      <dsp:nvSpPr>
        <dsp:cNvPr id="0" name=""/>
        <dsp:cNvSpPr/>
      </dsp:nvSpPr>
      <dsp:spPr>
        <a:xfrm>
          <a:off x="0" y="1676659"/>
          <a:ext cx="9720262" cy="669406"/>
        </a:xfrm>
        <a:prstGeom prst="roundRect">
          <a:avLst>
            <a:gd name="adj" fmla="val 10000"/>
          </a:avLst>
        </a:prstGeom>
        <a:solidFill>
          <a:schemeClr val="accent4">
            <a:hueOff val="0"/>
            <a:satOff val="0"/>
            <a:lumOff val="0"/>
            <a:alphaOff val="0"/>
          </a:schemeClr>
        </a:solidFill>
        <a:ln>
          <a:noFill/>
        </a:ln>
        <a:effectLst>
          <a:outerShdw blurRad="50800" dist="12700" dir="5400000" algn="ctr" rotWithShape="0">
            <a:srgbClr val="000000">
              <a:alpha val="50000"/>
            </a:srgbClr>
          </a:outerShdw>
        </a:effectLst>
      </dsp:spPr>
      <dsp:style>
        <a:lnRef idx="0">
          <a:scrgbClr r="0" g="0" b="0"/>
        </a:lnRef>
        <a:fillRef idx="1">
          <a:scrgbClr r="0" g="0" b="0"/>
        </a:fillRef>
        <a:effectRef idx="2">
          <a:scrgbClr r="0" g="0" b="0"/>
        </a:effectRef>
        <a:fontRef idx="minor"/>
      </dsp:style>
    </dsp:sp>
    <dsp:sp modelId="{431DF1BA-89EC-4863-B842-57CD3C0C9F2E}">
      <dsp:nvSpPr>
        <dsp:cNvPr id="0" name=""/>
        <dsp:cNvSpPr/>
      </dsp:nvSpPr>
      <dsp:spPr>
        <a:xfrm>
          <a:off x="202495" y="1827275"/>
          <a:ext cx="368173" cy="36817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06BE2595-A147-4063-844C-E4F856974EB5}">
      <dsp:nvSpPr>
        <dsp:cNvPr id="0" name=""/>
        <dsp:cNvSpPr/>
      </dsp:nvSpPr>
      <dsp:spPr>
        <a:xfrm>
          <a:off x="773164" y="1676659"/>
          <a:ext cx="4374117" cy="669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846" tIns="70846" rIns="70846" bIns="70846" numCol="1" spcCol="1270" anchor="ctr" anchorCtr="0">
          <a:noAutofit/>
        </a:bodyPr>
        <a:lstStyle/>
        <a:p>
          <a:pPr marL="0" lvl="0" indent="0" algn="l" defTabSz="844550">
            <a:lnSpc>
              <a:spcPct val="90000"/>
            </a:lnSpc>
            <a:spcBef>
              <a:spcPct val="0"/>
            </a:spcBef>
            <a:spcAft>
              <a:spcPct val="35000"/>
            </a:spcAft>
            <a:buNone/>
          </a:pPr>
          <a:r>
            <a:rPr lang="en-US" sz="1900" kern="1200" dirty="0"/>
            <a:t>What are the top and bottom schools doing differently? </a:t>
          </a:r>
        </a:p>
      </dsp:txBody>
      <dsp:txXfrm>
        <a:off x="773164" y="1676659"/>
        <a:ext cx="4374117" cy="669406"/>
      </dsp:txXfrm>
    </dsp:sp>
    <dsp:sp modelId="{FB6016B7-9CCF-4675-AE8E-849186D919E2}">
      <dsp:nvSpPr>
        <dsp:cNvPr id="0" name=""/>
        <dsp:cNvSpPr/>
      </dsp:nvSpPr>
      <dsp:spPr>
        <a:xfrm>
          <a:off x="5147282" y="1676659"/>
          <a:ext cx="4572979" cy="669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846" tIns="70846" rIns="70846" bIns="70846" numCol="1" spcCol="1270" anchor="ctr" anchorCtr="0">
          <a:noAutofit/>
        </a:bodyPr>
        <a:lstStyle/>
        <a:p>
          <a:pPr marL="0" lvl="0" indent="0" algn="l" defTabSz="666750">
            <a:lnSpc>
              <a:spcPct val="90000"/>
            </a:lnSpc>
            <a:spcBef>
              <a:spcPct val="0"/>
            </a:spcBef>
            <a:spcAft>
              <a:spcPct val="35000"/>
            </a:spcAft>
            <a:buNone/>
          </a:pPr>
          <a:r>
            <a:rPr lang="en-US" sz="1500" kern="1200"/>
            <a:t>Who and Why?</a:t>
          </a:r>
        </a:p>
        <a:p>
          <a:pPr marL="114300" lvl="1" indent="-114300" algn="l" defTabSz="666750">
            <a:lnSpc>
              <a:spcPct val="90000"/>
            </a:lnSpc>
            <a:spcBef>
              <a:spcPct val="0"/>
            </a:spcBef>
            <a:spcAft>
              <a:spcPct val="15000"/>
            </a:spcAft>
            <a:buChar char="•"/>
          </a:pPr>
          <a:r>
            <a:rPr lang="en-US" sz="1500" kern="1200"/>
            <a:t>Is it the Mission? Board? Location? Process of opening?</a:t>
          </a:r>
        </a:p>
      </dsp:txBody>
      <dsp:txXfrm>
        <a:off x="5147282" y="1676659"/>
        <a:ext cx="4572979" cy="669406"/>
      </dsp:txXfrm>
    </dsp:sp>
    <dsp:sp modelId="{09665EFD-B8F4-4351-8190-3E1DD290268B}">
      <dsp:nvSpPr>
        <dsp:cNvPr id="0" name=""/>
        <dsp:cNvSpPr/>
      </dsp:nvSpPr>
      <dsp:spPr>
        <a:xfrm>
          <a:off x="0" y="2513417"/>
          <a:ext cx="9720262" cy="669406"/>
        </a:xfrm>
        <a:prstGeom prst="roundRect">
          <a:avLst>
            <a:gd name="adj" fmla="val 10000"/>
          </a:avLst>
        </a:prstGeom>
        <a:solidFill>
          <a:schemeClr val="accent5">
            <a:hueOff val="0"/>
            <a:satOff val="0"/>
            <a:lumOff val="0"/>
            <a:alphaOff val="0"/>
          </a:schemeClr>
        </a:solidFill>
        <a:ln>
          <a:noFill/>
        </a:ln>
        <a:effectLst>
          <a:outerShdw blurRad="50800" dist="12700" dir="5400000" algn="ctr" rotWithShape="0">
            <a:srgbClr val="000000">
              <a:alpha val="50000"/>
            </a:srgbClr>
          </a:outerShdw>
        </a:effectLst>
      </dsp:spPr>
      <dsp:style>
        <a:lnRef idx="0">
          <a:scrgbClr r="0" g="0" b="0"/>
        </a:lnRef>
        <a:fillRef idx="1">
          <a:scrgbClr r="0" g="0" b="0"/>
        </a:fillRef>
        <a:effectRef idx="2">
          <a:scrgbClr r="0" g="0" b="0"/>
        </a:effectRef>
        <a:fontRef idx="minor"/>
      </dsp:style>
    </dsp:sp>
    <dsp:sp modelId="{D62AA638-90FF-4A94-AAFF-A97CF9CB1A62}">
      <dsp:nvSpPr>
        <dsp:cNvPr id="0" name=""/>
        <dsp:cNvSpPr/>
      </dsp:nvSpPr>
      <dsp:spPr>
        <a:xfrm>
          <a:off x="202495" y="2664033"/>
          <a:ext cx="368173" cy="36817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7F640D2F-10AF-4CA5-A014-A842E92ED7BC}">
      <dsp:nvSpPr>
        <dsp:cNvPr id="0" name=""/>
        <dsp:cNvSpPr/>
      </dsp:nvSpPr>
      <dsp:spPr>
        <a:xfrm>
          <a:off x="773164" y="2513417"/>
          <a:ext cx="8947097" cy="669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846" tIns="70846" rIns="70846" bIns="70846" numCol="1" spcCol="1270" anchor="ctr" anchorCtr="0">
          <a:noAutofit/>
        </a:bodyPr>
        <a:lstStyle/>
        <a:p>
          <a:pPr marL="0" lvl="0" indent="0" algn="l" defTabSz="844550">
            <a:lnSpc>
              <a:spcPct val="90000"/>
            </a:lnSpc>
            <a:spcBef>
              <a:spcPct val="0"/>
            </a:spcBef>
            <a:spcAft>
              <a:spcPct val="35000"/>
            </a:spcAft>
            <a:buNone/>
          </a:pPr>
          <a:r>
            <a:rPr lang="en-US" sz="1900" kern="1200" dirty="0"/>
            <a:t>What are the migration patterns of students?</a:t>
          </a:r>
        </a:p>
      </dsp:txBody>
      <dsp:txXfrm>
        <a:off x="773164" y="2513417"/>
        <a:ext cx="8947097" cy="669406"/>
      </dsp:txXfrm>
    </dsp:sp>
    <dsp:sp modelId="{79FC31E6-D638-4E68-A64A-3DB6CE605835}">
      <dsp:nvSpPr>
        <dsp:cNvPr id="0" name=""/>
        <dsp:cNvSpPr/>
      </dsp:nvSpPr>
      <dsp:spPr>
        <a:xfrm>
          <a:off x="0" y="3350175"/>
          <a:ext cx="9720262" cy="669406"/>
        </a:xfrm>
        <a:prstGeom prst="roundRect">
          <a:avLst>
            <a:gd name="adj" fmla="val 10000"/>
          </a:avLst>
        </a:prstGeom>
        <a:solidFill>
          <a:schemeClr val="accent6">
            <a:hueOff val="0"/>
            <a:satOff val="0"/>
            <a:lumOff val="0"/>
            <a:alphaOff val="0"/>
          </a:schemeClr>
        </a:solidFill>
        <a:ln>
          <a:noFill/>
        </a:ln>
        <a:effectLst>
          <a:outerShdw blurRad="50800" dist="12700" dir="5400000" algn="ctr" rotWithShape="0">
            <a:srgbClr val="000000">
              <a:alpha val="50000"/>
            </a:srgbClr>
          </a:outerShdw>
        </a:effectLst>
      </dsp:spPr>
      <dsp:style>
        <a:lnRef idx="0">
          <a:scrgbClr r="0" g="0" b="0"/>
        </a:lnRef>
        <a:fillRef idx="1">
          <a:scrgbClr r="0" g="0" b="0"/>
        </a:fillRef>
        <a:effectRef idx="2">
          <a:scrgbClr r="0" g="0" b="0"/>
        </a:effectRef>
        <a:fontRef idx="minor"/>
      </dsp:style>
    </dsp:sp>
    <dsp:sp modelId="{70E466F2-4177-4A31-A230-B8653E7F0D1D}">
      <dsp:nvSpPr>
        <dsp:cNvPr id="0" name=""/>
        <dsp:cNvSpPr/>
      </dsp:nvSpPr>
      <dsp:spPr>
        <a:xfrm>
          <a:off x="202495" y="3500792"/>
          <a:ext cx="368173" cy="36817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09345244-8CD3-4882-AFDA-3BF536FFD078}">
      <dsp:nvSpPr>
        <dsp:cNvPr id="0" name=""/>
        <dsp:cNvSpPr/>
      </dsp:nvSpPr>
      <dsp:spPr>
        <a:xfrm>
          <a:off x="773164" y="3350175"/>
          <a:ext cx="8947097" cy="669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846" tIns="70846" rIns="70846" bIns="70846" numCol="1" spcCol="1270" anchor="ctr" anchorCtr="0">
          <a:noAutofit/>
        </a:bodyPr>
        <a:lstStyle/>
        <a:p>
          <a:pPr marL="0" lvl="0" indent="0" algn="l" defTabSz="844550">
            <a:lnSpc>
              <a:spcPct val="90000"/>
            </a:lnSpc>
            <a:spcBef>
              <a:spcPct val="0"/>
            </a:spcBef>
            <a:spcAft>
              <a:spcPct val="35000"/>
            </a:spcAft>
            <a:buNone/>
          </a:pPr>
          <a:r>
            <a:rPr lang="en-US" sz="1900" kern="1200"/>
            <a:t>Does the distance between achievement points increase or decrease over time?</a:t>
          </a:r>
        </a:p>
      </dsp:txBody>
      <dsp:txXfrm>
        <a:off x="773164" y="3350175"/>
        <a:ext cx="8947097" cy="669406"/>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144557-ABF8-4D34-AF93-D46B6A9C053F}"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74415-1B17-4AC8-BE17-238303680DAC}" type="slidenum">
              <a:rPr lang="en-US" smtClean="0"/>
              <a:t>‹#›</a:t>
            </a:fld>
            <a:endParaRPr lang="en-US"/>
          </a:p>
        </p:txBody>
      </p:sp>
    </p:spTree>
    <p:extLst>
      <p:ext uri="{BB962C8B-B14F-4D97-AF65-F5344CB8AC3E}">
        <p14:creationId xmlns:p14="http://schemas.microsoft.com/office/powerpoint/2010/main" val="113769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474415-1B17-4AC8-BE17-238303680DAC}" type="slidenum">
              <a:rPr lang="en-US" smtClean="0"/>
              <a:t>3</a:t>
            </a:fld>
            <a:endParaRPr lang="en-US"/>
          </a:p>
        </p:txBody>
      </p:sp>
    </p:spTree>
    <p:extLst>
      <p:ext uri="{BB962C8B-B14F-4D97-AF65-F5344CB8AC3E}">
        <p14:creationId xmlns:p14="http://schemas.microsoft.com/office/powerpoint/2010/main" val="328874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2A0FE13-FB04-49DC-873F-947A2F4EC06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F0DD2-42AD-47C2-93A3-75AEBB3E499B}"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220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0FE13-FB04-49DC-873F-947A2F4EC06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94229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0FE13-FB04-49DC-873F-947A2F4EC06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F0DD2-42AD-47C2-93A3-75AEBB3E499B}"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83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0FE13-FB04-49DC-873F-947A2F4EC06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3016048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A0FE13-FB04-49DC-873F-947A2F4EC06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F0DD2-42AD-47C2-93A3-75AEBB3E499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7413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0FE13-FB04-49DC-873F-947A2F4EC067}"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191975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A0FE13-FB04-49DC-873F-947A2F4EC067}"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371056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A0FE13-FB04-49DC-873F-947A2F4EC067}"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364844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0FE13-FB04-49DC-873F-947A2F4EC067}"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341284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A0FE13-FB04-49DC-873F-947A2F4EC067}"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F0DD2-42AD-47C2-93A3-75AEBB3E499B}" type="slidenum">
              <a:rPr lang="en-US" smtClean="0"/>
              <a:t>‹#›</a:t>
            </a:fld>
            <a:endParaRPr lang="en-US"/>
          </a:p>
        </p:txBody>
      </p:sp>
    </p:spTree>
    <p:extLst>
      <p:ext uri="{BB962C8B-B14F-4D97-AF65-F5344CB8AC3E}">
        <p14:creationId xmlns:p14="http://schemas.microsoft.com/office/powerpoint/2010/main" val="41010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0FE13-FB04-49DC-873F-947A2F4EC067}"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F0DD2-42AD-47C2-93A3-75AEBB3E499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25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2A0FE13-FB04-49DC-873F-947A2F4EC067}" type="datetimeFigureOut">
              <a:rPr lang="en-US" smtClean="0"/>
              <a:t>12/5/2018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8F0DD2-42AD-47C2-93A3-75AEBB3E499B}"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51349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7A15A-B683-4632-87C6-46A89D02DF39}"/>
              </a:ext>
            </a:extLst>
          </p:cNvPr>
          <p:cNvSpPr>
            <a:spLocks noGrp="1"/>
          </p:cNvSpPr>
          <p:nvPr>
            <p:ph type="ctrTitle"/>
          </p:nvPr>
        </p:nvSpPr>
        <p:spPr>
          <a:xfrm>
            <a:off x="1193627" y="1611021"/>
            <a:ext cx="9618133" cy="2960980"/>
          </a:xfrm>
        </p:spPr>
        <p:txBody>
          <a:bodyPr anchor="b">
            <a:normAutofit/>
          </a:bodyPr>
          <a:lstStyle/>
          <a:p>
            <a:pPr algn="l"/>
            <a:r>
              <a:rPr lang="en-US" sz="9600" dirty="0">
                <a:solidFill>
                  <a:srgbClr val="FFFFFF"/>
                </a:solidFill>
              </a:rPr>
              <a:t>Authorizing in Utah</a:t>
            </a:r>
            <a:br>
              <a:rPr lang="en-US" sz="6600" dirty="0">
                <a:solidFill>
                  <a:srgbClr val="FFFFFF"/>
                </a:solidFill>
              </a:rPr>
            </a:br>
            <a:endParaRPr lang="en-US" sz="6600" dirty="0">
              <a:solidFill>
                <a:srgbClr val="FFFFFF"/>
              </a:solidFill>
            </a:endParaRPr>
          </a:p>
        </p:txBody>
      </p:sp>
      <p:sp>
        <p:nvSpPr>
          <p:cNvPr id="3" name="Subtitle 2">
            <a:extLst>
              <a:ext uri="{FF2B5EF4-FFF2-40B4-BE49-F238E27FC236}">
                <a16:creationId xmlns:a16="http://schemas.microsoft.com/office/drawing/2014/main" id="{4EB43DEC-AA87-4786-B3CA-34DAAFAF39AC}"/>
              </a:ext>
            </a:extLst>
          </p:cNvPr>
          <p:cNvSpPr>
            <a:spLocks noGrp="1"/>
          </p:cNvSpPr>
          <p:nvPr>
            <p:ph type="subTitle" idx="1"/>
          </p:nvPr>
        </p:nvSpPr>
        <p:spPr>
          <a:xfrm>
            <a:off x="238309" y="5446698"/>
            <a:ext cx="9618133" cy="1333087"/>
          </a:xfrm>
        </p:spPr>
        <p:txBody>
          <a:bodyPr anchor="t">
            <a:normAutofit/>
          </a:bodyPr>
          <a:lstStyle/>
          <a:p>
            <a:r>
              <a:rPr lang="en-US" sz="2800" dirty="0"/>
              <a:t>What Can We Learn from over a Decade of Decisions?</a:t>
            </a:r>
            <a:endParaRPr lang="en-US" sz="2000" dirty="0"/>
          </a:p>
        </p:txBody>
      </p:sp>
    </p:spTree>
    <p:extLst>
      <p:ext uri="{BB962C8B-B14F-4D97-AF65-F5344CB8AC3E}">
        <p14:creationId xmlns:p14="http://schemas.microsoft.com/office/powerpoint/2010/main" val="2656655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F27E2391-4EC5-4FD9-A3B0-20F5E23EE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68B8B74-ED50-459F-A638-6DCA0F7FD7E5}"/>
              </a:ext>
            </a:extLst>
          </p:cNvPr>
          <p:cNvSpPr>
            <a:spLocks noGrp="1"/>
          </p:cNvSpPr>
          <p:nvPr>
            <p:ph type="title"/>
          </p:nvPr>
        </p:nvSpPr>
        <p:spPr>
          <a:xfrm>
            <a:off x="643468" y="643467"/>
            <a:ext cx="3415612" cy="5571066"/>
          </a:xfrm>
        </p:spPr>
        <p:txBody>
          <a:bodyPr>
            <a:normAutofit/>
          </a:bodyPr>
          <a:lstStyle/>
          <a:p>
            <a:r>
              <a:rPr lang="en-US">
                <a:solidFill>
                  <a:srgbClr val="FFFFFF"/>
                </a:solidFill>
              </a:rPr>
              <a:t>What the data tells us</a:t>
            </a:r>
          </a:p>
        </p:txBody>
      </p:sp>
      <p:graphicFrame>
        <p:nvGraphicFramePr>
          <p:cNvPr id="25" name="Content Placeholder 4">
            <a:extLst>
              <a:ext uri="{FF2B5EF4-FFF2-40B4-BE49-F238E27FC236}">
                <a16:creationId xmlns:a16="http://schemas.microsoft.com/office/drawing/2014/main" id="{2BBABD2B-E4AF-409B-B616-EC7A2942C531}"/>
              </a:ext>
            </a:extLst>
          </p:cNvPr>
          <p:cNvGraphicFramePr>
            <a:graphicFrameLocks noGrp="1"/>
          </p:cNvGraphicFramePr>
          <p:nvPr>
            <p:ph idx="1"/>
            <p:extLst>
              <p:ext uri="{D42A27DB-BD31-4B8C-83A1-F6EECF244321}">
                <p14:modId xmlns:p14="http://schemas.microsoft.com/office/powerpoint/2010/main" val="3913805561"/>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691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2E0398-DB7E-45F5-A6A4-56C19CCF9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25E2AE-F542-45EC-AADE-7832478A120D}"/>
              </a:ext>
            </a:extLst>
          </p:cNvPr>
          <p:cNvSpPr>
            <a:spLocks noGrp="1"/>
          </p:cNvSpPr>
          <p:nvPr>
            <p:ph type="title"/>
          </p:nvPr>
        </p:nvSpPr>
        <p:spPr>
          <a:xfrm>
            <a:off x="310039" y="640080"/>
            <a:ext cx="3429855" cy="5613236"/>
          </a:xfrm>
        </p:spPr>
        <p:txBody>
          <a:bodyPr anchor="ctr">
            <a:normAutofit/>
          </a:bodyPr>
          <a:lstStyle/>
          <a:p>
            <a:r>
              <a:rPr lang="en-US" dirty="0">
                <a:solidFill>
                  <a:srgbClr val="FFFFFF"/>
                </a:solidFill>
              </a:rPr>
              <a:t>Year 1 trends are highly predictive</a:t>
            </a:r>
            <a:br>
              <a:rPr lang="en-US" dirty="0">
                <a:solidFill>
                  <a:srgbClr val="FFFFFF"/>
                </a:solidFill>
              </a:rPr>
            </a:br>
            <a:endParaRPr lang="en-US" dirty="0">
              <a:solidFill>
                <a:srgbClr val="FFFFFF"/>
              </a:solidFill>
            </a:endParaRPr>
          </a:p>
        </p:txBody>
      </p:sp>
      <p:sp>
        <p:nvSpPr>
          <p:cNvPr id="10" name="Content Placeholder 9">
            <a:extLst>
              <a:ext uri="{FF2B5EF4-FFF2-40B4-BE49-F238E27FC236}">
                <a16:creationId xmlns:a16="http://schemas.microsoft.com/office/drawing/2014/main" id="{0CF7CA2C-BC20-4D85-95A4-8AE843317F83}"/>
              </a:ext>
            </a:extLst>
          </p:cNvPr>
          <p:cNvSpPr>
            <a:spLocks noGrp="1"/>
          </p:cNvSpPr>
          <p:nvPr>
            <p:ph idx="1"/>
          </p:nvPr>
        </p:nvSpPr>
        <p:spPr>
          <a:xfrm>
            <a:off x="4699818" y="640080"/>
            <a:ext cx="7172138" cy="6012390"/>
          </a:xfrm>
        </p:spPr>
        <p:txBody>
          <a:bodyPr>
            <a:normAutofit/>
          </a:bodyPr>
          <a:lstStyle/>
          <a:p>
            <a:pPr lvl="0"/>
            <a:r>
              <a:rPr lang="en-US" sz="2400" dirty="0"/>
              <a:t>Trends seen in a school’s first year of operation can be expected to continue. </a:t>
            </a:r>
          </a:p>
          <a:p>
            <a:pPr lvl="0"/>
            <a:r>
              <a:rPr lang="en-US" sz="2400" dirty="0"/>
              <a:t>In general, though performance may improve after the first year, the trend rarely does. </a:t>
            </a:r>
          </a:p>
          <a:p>
            <a:pPr lvl="0"/>
            <a:r>
              <a:rPr lang="en-US" sz="2400" dirty="0"/>
              <a:t>Those that are relatively high the first year tend to stay relatively high the following years, and vice versa. </a:t>
            </a:r>
          </a:p>
          <a:p>
            <a:pPr lvl="0"/>
            <a:endParaRPr lang="en-US" sz="2400" dirty="0"/>
          </a:p>
          <a:p>
            <a:r>
              <a:rPr lang="en-US" dirty="0"/>
              <a:t>The correlations between first year achievement and second through fifth year achievement are above 0.9 (1 is perfectly correlated).</a:t>
            </a:r>
          </a:p>
        </p:txBody>
      </p:sp>
      <p:pic>
        <p:nvPicPr>
          <p:cNvPr id="8" name="Content Placeholder 4" descr="Upward trend">
            <a:extLst>
              <a:ext uri="{FF2B5EF4-FFF2-40B4-BE49-F238E27FC236}">
                <a16:creationId xmlns:a16="http://schemas.microsoft.com/office/drawing/2014/main" id="{C8256B77-8750-45F3-AD67-F082DAAB69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8018" y="4311941"/>
            <a:ext cx="1553896" cy="1553896"/>
          </a:xfrm>
          <a:prstGeom prst="rect">
            <a:avLst/>
          </a:prstGeom>
        </p:spPr>
      </p:pic>
    </p:spTree>
    <p:extLst>
      <p:ext uri="{BB962C8B-B14F-4D97-AF65-F5344CB8AC3E}">
        <p14:creationId xmlns:p14="http://schemas.microsoft.com/office/powerpoint/2010/main" val="407260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2E0398-DB7E-45F5-A6A4-56C19CCF9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F7D7CB-E720-4CD5-BA52-7DF451D7274D}"/>
              </a:ext>
            </a:extLst>
          </p:cNvPr>
          <p:cNvSpPr>
            <a:spLocks noGrp="1"/>
          </p:cNvSpPr>
          <p:nvPr>
            <p:ph type="title"/>
          </p:nvPr>
        </p:nvSpPr>
        <p:spPr>
          <a:xfrm>
            <a:off x="310039" y="640080"/>
            <a:ext cx="3429855" cy="5613236"/>
          </a:xfrm>
        </p:spPr>
        <p:txBody>
          <a:bodyPr anchor="ctr">
            <a:normAutofit/>
          </a:bodyPr>
          <a:lstStyle/>
          <a:p>
            <a:r>
              <a:rPr lang="en-US">
                <a:solidFill>
                  <a:srgbClr val="FFFFFF"/>
                </a:solidFill>
              </a:rPr>
              <a:t>Satellites perform better</a:t>
            </a:r>
            <a:br>
              <a:rPr lang="en-US">
                <a:solidFill>
                  <a:srgbClr val="FFFFFF"/>
                </a:solidFill>
              </a:rPr>
            </a:br>
            <a:endParaRPr lang="en-US">
              <a:solidFill>
                <a:srgbClr val="FFFFFF"/>
              </a:solidFill>
            </a:endParaRPr>
          </a:p>
        </p:txBody>
      </p:sp>
      <p:sp>
        <p:nvSpPr>
          <p:cNvPr id="10" name="Content Placeholder 9">
            <a:extLst>
              <a:ext uri="{FF2B5EF4-FFF2-40B4-BE49-F238E27FC236}">
                <a16:creationId xmlns:a16="http://schemas.microsoft.com/office/drawing/2014/main" id="{FD79C511-8A66-46CA-AB58-B66E3774FA8A}"/>
              </a:ext>
            </a:extLst>
          </p:cNvPr>
          <p:cNvSpPr>
            <a:spLocks noGrp="1"/>
          </p:cNvSpPr>
          <p:nvPr>
            <p:ph idx="1"/>
          </p:nvPr>
        </p:nvSpPr>
        <p:spPr>
          <a:xfrm>
            <a:off x="4699818" y="640080"/>
            <a:ext cx="7172138" cy="5827832"/>
          </a:xfrm>
        </p:spPr>
        <p:txBody>
          <a:bodyPr>
            <a:normAutofit/>
          </a:bodyPr>
          <a:lstStyle/>
          <a:p>
            <a:pPr lvl="0"/>
            <a:r>
              <a:rPr lang="en-US" sz="2400" dirty="0"/>
              <a:t>Schools who have opened a satellite (sponsor schools) tend to have slightly higher performance than standalone schools. </a:t>
            </a:r>
          </a:p>
          <a:p>
            <a:endParaRPr lang="en-US" dirty="0"/>
          </a:p>
        </p:txBody>
      </p:sp>
      <p:pic>
        <p:nvPicPr>
          <p:cNvPr id="8" name="Content Placeholder 4" descr="Satellite dish">
            <a:extLst>
              <a:ext uri="{FF2B5EF4-FFF2-40B4-BE49-F238E27FC236}">
                <a16:creationId xmlns:a16="http://schemas.microsoft.com/office/drawing/2014/main" id="{8AD7401E-58F3-426E-B379-7EC354B71E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4189" y="4496499"/>
            <a:ext cx="1421554" cy="142155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15412778"/>
              </p:ext>
            </p:extLst>
          </p:nvPr>
        </p:nvGraphicFramePr>
        <p:xfrm>
          <a:off x="6070849" y="2080053"/>
          <a:ext cx="4634096" cy="4022727"/>
        </p:xfrm>
        <a:graphic>
          <a:graphicData uri="http://schemas.openxmlformats.org/drawingml/2006/table">
            <a:tbl>
              <a:tblPr>
                <a:tableStyleId>{5C22544A-7EE6-4342-B048-85BDC9FD1C3A}</a:tableStyleId>
              </a:tblPr>
              <a:tblGrid>
                <a:gridCol w="2186459">
                  <a:extLst>
                    <a:ext uri="{9D8B030D-6E8A-4147-A177-3AD203B41FA5}">
                      <a16:colId xmlns:a16="http://schemas.microsoft.com/office/drawing/2014/main" val="20000"/>
                    </a:ext>
                  </a:extLst>
                </a:gridCol>
                <a:gridCol w="1311564">
                  <a:extLst>
                    <a:ext uri="{9D8B030D-6E8A-4147-A177-3AD203B41FA5}">
                      <a16:colId xmlns:a16="http://schemas.microsoft.com/office/drawing/2014/main" val="20001"/>
                    </a:ext>
                  </a:extLst>
                </a:gridCol>
                <a:gridCol w="1136073">
                  <a:extLst>
                    <a:ext uri="{9D8B030D-6E8A-4147-A177-3AD203B41FA5}">
                      <a16:colId xmlns:a16="http://schemas.microsoft.com/office/drawing/2014/main" val="20002"/>
                    </a:ext>
                  </a:extLst>
                </a:gridCol>
              </a:tblGrid>
              <a:tr h="289108">
                <a:tc>
                  <a:txBody>
                    <a:bodyPr/>
                    <a:lstStyle/>
                    <a:p>
                      <a:pPr algn="l" fontAlgn="ctr"/>
                      <a:r>
                        <a:rPr lang="en-US" sz="1600" u="none" strike="noStrike" dirty="0">
                          <a:effectLst/>
                        </a:rPr>
                        <a:t> 2018 Data</a:t>
                      </a:r>
                      <a:endParaRPr lang="en-US" sz="1600" b="0" i="0" u="none" strike="noStrike" dirty="0">
                        <a:solidFill>
                          <a:srgbClr val="000000"/>
                        </a:solidFill>
                        <a:effectLst/>
                        <a:latin typeface="Arial" panose="020B0604020202020204" pitchFamily="34" charset="0"/>
                      </a:endParaRPr>
                    </a:p>
                  </a:txBody>
                  <a:tcPr marL="8260" marR="8260" marT="8260" marB="0" anchor="ctr"/>
                </a:tc>
                <a:tc>
                  <a:txBody>
                    <a:bodyPr/>
                    <a:lstStyle/>
                    <a:p>
                      <a:pPr algn="ctr" fontAlgn="ctr"/>
                      <a:r>
                        <a:rPr lang="en-US" sz="1600" u="none" strike="noStrike" dirty="0">
                          <a:effectLst/>
                        </a:rPr>
                        <a:t>Standalone</a:t>
                      </a:r>
                      <a:endParaRPr lang="en-US" sz="1600" b="0" i="0" u="none" strike="noStrike" dirty="0">
                        <a:solidFill>
                          <a:srgbClr val="000000"/>
                        </a:solidFill>
                        <a:effectLst/>
                        <a:latin typeface="Arial" panose="020B0604020202020204" pitchFamily="34" charset="0"/>
                      </a:endParaRPr>
                    </a:p>
                  </a:txBody>
                  <a:tcPr marL="8260" marR="8260" marT="8260" marB="0" anchor="ctr"/>
                </a:tc>
                <a:tc>
                  <a:txBody>
                    <a:bodyPr/>
                    <a:lstStyle/>
                    <a:p>
                      <a:pPr algn="ctr" fontAlgn="ctr"/>
                      <a:r>
                        <a:rPr lang="en-US" sz="1600" u="none" strike="noStrike" dirty="0">
                          <a:effectLst/>
                        </a:rPr>
                        <a:t>Sponsor</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0"/>
                  </a:ext>
                </a:extLst>
              </a:tr>
              <a:tr h="289108">
                <a:tc>
                  <a:txBody>
                    <a:bodyPr/>
                    <a:lstStyle/>
                    <a:p>
                      <a:pPr algn="l" fontAlgn="ctr"/>
                      <a:r>
                        <a:rPr lang="en-US" sz="1600" u="none" strike="noStrike">
                          <a:effectLst/>
                        </a:rPr>
                        <a:t>Retention Rate</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81%</a:t>
                      </a:r>
                      <a:endParaRPr lang="en-US" sz="1600" b="0" i="0" u="none" strike="noStrike" dirty="0">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84%</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1"/>
                  </a:ext>
                </a:extLst>
              </a:tr>
              <a:tr h="569955">
                <a:tc>
                  <a:txBody>
                    <a:bodyPr/>
                    <a:lstStyle/>
                    <a:p>
                      <a:pPr algn="l" fontAlgn="ctr"/>
                      <a:r>
                        <a:rPr lang="en-US" sz="1600" u="none" strike="noStrike">
                          <a:effectLst/>
                        </a:rPr>
                        <a:t>Language Arts Proficiency</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42%</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42%</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2"/>
                  </a:ext>
                </a:extLst>
              </a:tr>
              <a:tr h="429531">
                <a:tc>
                  <a:txBody>
                    <a:bodyPr/>
                    <a:lstStyle/>
                    <a:p>
                      <a:pPr algn="l" fontAlgn="ctr"/>
                      <a:r>
                        <a:rPr lang="en-US" sz="1600" u="none" strike="noStrike">
                          <a:effectLst/>
                        </a:rPr>
                        <a:t>Math Proficiency</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40%</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42%</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3"/>
                  </a:ext>
                </a:extLst>
              </a:tr>
              <a:tr h="429531">
                <a:tc>
                  <a:txBody>
                    <a:bodyPr/>
                    <a:lstStyle/>
                    <a:p>
                      <a:pPr algn="l" fontAlgn="ctr"/>
                      <a:r>
                        <a:rPr lang="en-US" sz="1600" u="none" strike="noStrike">
                          <a:effectLst/>
                        </a:rPr>
                        <a:t>Science Proficiency</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44%</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47%</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4"/>
                  </a:ext>
                </a:extLst>
              </a:tr>
              <a:tr h="429531">
                <a:tc>
                  <a:txBody>
                    <a:bodyPr/>
                    <a:lstStyle/>
                    <a:p>
                      <a:pPr algn="l" fontAlgn="ctr"/>
                      <a:r>
                        <a:rPr lang="en-US" sz="1600" u="none" strike="noStrike">
                          <a:effectLst/>
                        </a:rPr>
                        <a:t>Language Arts Growth</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53</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51</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5"/>
                  </a:ext>
                </a:extLst>
              </a:tr>
              <a:tr h="289108">
                <a:tc>
                  <a:txBody>
                    <a:bodyPr/>
                    <a:lstStyle/>
                    <a:p>
                      <a:pPr algn="l" fontAlgn="ctr"/>
                      <a:r>
                        <a:rPr lang="en-US" sz="1600" u="none" strike="noStrike">
                          <a:effectLst/>
                        </a:rPr>
                        <a:t>Math Growth</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50</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52</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6"/>
                  </a:ext>
                </a:extLst>
              </a:tr>
              <a:tr h="289108">
                <a:tc>
                  <a:txBody>
                    <a:bodyPr/>
                    <a:lstStyle/>
                    <a:p>
                      <a:pPr algn="l" fontAlgn="ctr"/>
                      <a:r>
                        <a:rPr lang="en-US" sz="1600" u="none" strike="noStrike">
                          <a:effectLst/>
                        </a:rPr>
                        <a:t>Science Growth</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49</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51</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7"/>
                  </a:ext>
                </a:extLst>
              </a:tr>
              <a:tr h="289108">
                <a:tc>
                  <a:txBody>
                    <a:bodyPr/>
                    <a:lstStyle/>
                    <a:p>
                      <a:pPr algn="l" fontAlgn="ctr"/>
                      <a:r>
                        <a:rPr lang="en-US" sz="1600" u="none" strike="noStrike">
                          <a:effectLst/>
                        </a:rPr>
                        <a:t>Graduation Rate</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77%</a:t>
                      </a:r>
                      <a:endParaRPr lang="en-US" sz="1600" b="0" i="0" u="none" strike="noStrike" dirty="0">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71%</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8"/>
                  </a:ext>
                </a:extLst>
              </a:tr>
              <a:tr h="289108">
                <a:tc>
                  <a:txBody>
                    <a:bodyPr/>
                    <a:lstStyle/>
                    <a:p>
                      <a:pPr algn="l" fontAlgn="ctr"/>
                      <a:r>
                        <a:rPr lang="en-US" sz="1600" u="none" strike="noStrike">
                          <a:effectLst/>
                        </a:rPr>
                        <a:t>Transfer Rate</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8%</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5%</a:t>
                      </a:r>
                      <a:endParaRPr lang="en-US" sz="1600" b="0" i="0" u="none" strike="noStrike">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09"/>
                  </a:ext>
                </a:extLst>
              </a:tr>
              <a:tr h="429531">
                <a:tc>
                  <a:txBody>
                    <a:bodyPr/>
                    <a:lstStyle/>
                    <a:p>
                      <a:pPr algn="l" fontAlgn="ctr"/>
                      <a:r>
                        <a:rPr lang="en-US" sz="1600" u="none" strike="noStrike">
                          <a:effectLst/>
                        </a:rPr>
                        <a:t>Percent Enrolled of Max</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a:effectLst/>
                        </a:rPr>
                        <a:t>86%</a:t>
                      </a:r>
                      <a:endParaRPr lang="en-US" sz="1600" b="0" i="0" u="none" strike="noStrike">
                        <a:solidFill>
                          <a:srgbClr val="000000"/>
                        </a:solidFill>
                        <a:effectLst/>
                        <a:latin typeface="Arial" panose="020B0604020202020204" pitchFamily="34" charset="0"/>
                      </a:endParaRPr>
                    </a:p>
                  </a:txBody>
                  <a:tcPr marL="8260" marR="8260" marT="8260" marB="0" anchor="ctr"/>
                </a:tc>
                <a:tc>
                  <a:txBody>
                    <a:bodyPr/>
                    <a:lstStyle/>
                    <a:p>
                      <a:pPr algn="r" fontAlgn="ctr"/>
                      <a:r>
                        <a:rPr lang="en-US" sz="1600" u="none" strike="noStrike" dirty="0">
                          <a:effectLst/>
                        </a:rPr>
                        <a:t>95%</a:t>
                      </a:r>
                      <a:endParaRPr lang="en-US" sz="1600" b="0" i="0" u="none" strike="noStrike" dirty="0">
                        <a:solidFill>
                          <a:srgbClr val="000000"/>
                        </a:solidFill>
                        <a:effectLst/>
                        <a:latin typeface="Arial" panose="020B0604020202020204" pitchFamily="34" charset="0"/>
                      </a:endParaRPr>
                    </a:p>
                  </a:txBody>
                  <a:tcPr marL="8260" marR="8260" marT="826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6550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32E0398-DB7E-45F5-A6A4-56C19CCF9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F7D7CB-E720-4CD5-BA52-7DF451D7274D}"/>
              </a:ext>
            </a:extLst>
          </p:cNvPr>
          <p:cNvSpPr>
            <a:spLocks noGrp="1"/>
          </p:cNvSpPr>
          <p:nvPr>
            <p:ph type="title"/>
          </p:nvPr>
        </p:nvSpPr>
        <p:spPr>
          <a:xfrm>
            <a:off x="310039" y="640080"/>
            <a:ext cx="3429855" cy="5613236"/>
          </a:xfrm>
        </p:spPr>
        <p:txBody>
          <a:bodyPr anchor="ctr">
            <a:normAutofit/>
          </a:bodyPr>
          <a:lstStyle/>
          <a:p>
            <a:r>
              <a:rPr lang="en-US">
                <a:solidFill>
                  <a:srgbClr val="FFFFFF"/>
                </a:solidFill>
              </a:rPr>
              <a:t>Satellites perform better</a:t>
            </a:r>
            <a:br>
              <a:rPr lang="en-US">
                <a:solidFill>
                  <a:srgbClr val="FFFFFF"/>
                </a:solidFill>
              </a:rPr>
            </a:br>
            <a:endParaRPr lang="en-US">
              <a:solidFill>
                <a:srgbClr val="FFFFFF"/>
              </a:solidFill>
            </a:endParaRPr>
          </a:p>
        </p:txBody>
      </p:sp>
      <p:sp>
        <p:nvSpPr>
          <p:cNvPr id="10" name="Content Placeholder 9">
            <a:extLst>
              <a:ext uri="{FF2B5EF4-FFF2-40B4-BE49-F238E27FC236}">
                <a16:creationId xmlns:a16="http://schemas.microsoft.com/office/drawing/2014/main" id="{FD79C511-8A66-46CA-AB58-B66E3774FA8A}"/>
              </a:ext>
            </a:extLst>
          </p:cNvPr>
          <p:cNvSpPr>
            <a:spLocks noGrp="1"/>
          </p:cNvSpPr>
          <p:nvPr>
            <p:ph idx="1"/>
          </p:nvPr>
        </p:nvSpPr>
        <p:spPr>
          <a:xfrm>
            <a:off x="4699818" y="640080"/>
            <a:ext cx="7172138" cy="5827832"/>
          </a:xfrm>
        </p:spPr>
        <p:txBody>
          <a:bodyPr>
            <a:normAutofit/>
          </a:bodyPr>
          <a:lstStyle/>
          <a:p>
            <a:pPr lvl="0"/>
            <a:r>
              <a:rPr lang="en-US" sz="2400" dirty="0"/>
              <a:t>Satellites also tend to have better outcomes than new schools, but initially have lower outcomes than what their sponsor school had. </a:t>
            </a:r>
          </a:p>
          <a:p>
            <a:pPr lvl="0"/>
            <a:endParaRPr lang="en-US" sz="2400" dirty="0"/>
          </a:p>
          <a:p>
            <a:pPr lvl="1"/>
            <a:r>
              <a:rPr lang="en-US" dirty="0"/>
              <a:t>First year enrollment at satellite schools tends to be lower than new schools, but this improves over time. </a:t>
            </a:r>
          </a:p>
          <a:p>
            <a:pPr lvl="1"/>
            <a:r>
              <a:rPr lang="en-US" dirty="0"/>
              <a:t>While satellite schools overall tend have higher performance than new schools, this is not true for all satellite schools. Sponsor schools that have average to below average performance tend to have satellite schools with below average performance. </a:t>
            </a:r>
          </a:p>
          <a:p>
            <a:pPr lvl="1"/>
            <a:r>
              <a:rPr lang="en-US" dirty="0"/>
              <a:t>In looking at 2018 performance, satellite schools had lower performance than their sponsoring school. They also had lower performance than standalone schools. However, this could be due to number of years opened.</a:t>
            </a:r>
          </a:p>
          <a:p>
            <a:endParaRPr lang="en-US" dirty="0"/>
          </a:p>
        </p:txBody>
      </p:sp>
      <p:pic>
        <p:nvPicPr>
          <p:cNvPr id="8" name="Content Placeholder 4" descr="Satellite dish">
            <a:extLst>
              <a:ext uri="{FF2B5EF4-FFF2-40B4-BE49-F238E27FC236}">
                <a16:creationId xmlns:a16="http://schemas.microsoft.com/office/drawing/2014/main" id="{8AD7401E-58F3-426E-B379-7EC354B71E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4189" y="4496499"/>
            <a:ext cx="1421554" cy="1421554"/>
          </a:xfrm>
          <a:prstGeom prst="rect">
            <a:avLst/>
          </a:prstGeom>
        </p:spPr>
      </p:pic>
    </p:spTree>
    <p:extLst>
      <p:ext uri="{BB962C8B-B14F-4D97-AF65-F5344CB8AC3E}">
        <p14:creationId xmlns:p14="http://schemas.microsoft.com/office/powerpoint/2010/main" val="4170499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27E2391-4EC5-4FD9-A3B0-20F5E23EE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2DD9BE-A5BC-413D-8AC7-616A4148FFF6}"/>
              </a:ext>
            </a:extLst>
          </p:cNvPr>
          <p:cNvSpPr>
            <a:spLocks noGrp="1"/>
          </p:cNvSpPr>
          <p:nvPr>
            <p:ph type="title"/>
          </p:nvPr>
        </p:nvSpPr>
        <p:spPr>
          <a:xfrm>
            <a:off x="643468" y="643467"/>
            <a:ext cx="3415612" cy="5571066"/>
          </a:xfrm>
        </p:spPr>
        <p:txBody>
          <a:bodyPr>
            <a:normAutofit/>
          </a:bodyPr>
          <a:lstStyle/>
          <a:p>
            <a:r>
              <a:rPr lang="en-US" dirty="0">
                <a:solidFill>
                  <a:srgbClr val="FFFFFF"/>
                </a:solidFill>
              </a:rPr>
              <a:t>Size of cohort does not yield a clear trend</a:t>
            </a:r>
            <a:br>
              <a:rPr lang="en-US" dirty="0">
                <a:solidFill>
                  <a:srgbClr val="FFFFFF"/>
                </a:solidFill>
              </a:rPr>
            </a:b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413211EF-3FB6-4BE7-9D3D-7C30C5BEDA1C}"/>
              </a:ext>
            </a:extLst>
          </p:cNvPr>
          <p:cNvGraphicFramePr>
            <a:graphicFrameLocks noGrp="1"/>
          </p:cNvGraphicFramePr>
          <p:nvPr>
            <p:ph idx="1"/>
            <p:extLst>
              <p:ext uri="{D42A27DB-BD31-4B8C-83A1-F6EECF244321}">
                <p14:modId xmlns:p14="http://schemas.microsoft.com/office/powerpoint/2010/main" val="245909482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1BFA2B6E-447D-495D-B178-357715311C4F}"/>
              </a:ext>
            </a:extLst>
          </p:cNvPr>
          <p:cNvPicPr>
            <a:picLocks noChangeAspect="1"/>
          </p:cNvPicPr>
          <p:nvPr/>
        </p:nvPicPr>
        <p:blipFill>
          <a:blip r:embed="rId7">
            <a:duotone>
              <a:prstClr val="black"/>
              <a:schemeClr val="tx1">
                <a:tint val="45000"/>
                <a:satMod val="400000"/>
              </a:schemeClr>
            </a:duotone>
          </a:blip>
          <a:stretch>
            <a:fillRect/>
          </a:stretch>
        </p:blipFill>
        <p:spPr>
          <a:xfrm>
            <a:off x="1605415" y="4149413"/>
            <a:ext cx="1491718" cy="1491718"/>
          </a:xfrm>
          <a:prstGeom prst="rect">
            <a:avLst/>
          </a:prstGeom>
        </p:spPr>
      </p:pic>
    </p:spTree>
    <p:extLst>
      <p:ext uri="{BB962C8B-B14F-4D97-AF65-F5344CB8AC3E}">
        <p14:creationId xmlns:p14="http://schemas.microsoft.com/office/powerpoint/2010/main" val="3720571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32E0398-DB7E-45F5-A6A4-56C19CCF9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5654BE-3AA1-4530-8466-7EEE469F7F16}"/>
              </a:ext>
            </a:extLst>
          </p:cNvPr>
          <p:cNvSpPr>
            <a:spLocks noGrp="1"/>
          </p:cNvSpPr>
          <p:nvPr>
            <p:ph type="title"/>
          </p:nvPr>
        </p:nvSpPr>
        <p:spPr>
          <a:xfrm>
            <a:off x="310039" y="640080"/>
            <a:ext cx="3429855" cy="5613236"/>
          </a:xfrm>
        </p:spPr>
        <p:txBody>
          <a:bodyPr anchor="ctr">
            <a:normAutofit/>
          </a:bodyPr>
          <a:lstStyle/>
          <a:p>
            <a:r>
              <a:rPr lang="en-US">
                <a:solidFill>
                  <a:srgbClr val="FFFFFF"/>
                </a:solidFill>
              </a:rPr>
              <a:t>new process produces higher student outcomes</a:t>
            </a:r>
            <a:br>
              <a:rPr lang="en-US">
                <a:solidFill>
                  <a:srgbClr val="FFFFFF"/>
                </a:solidFill>
              </a:rPr>
            </a:br>
            <a:endParaRPr lang="en-US">
              <a:solidFill>
                <a:srgbClr val="FFFFFF"/>
              </a:solidFill>
            </a:endParaRPr>
          </a:p>
        </p:txBody>
      </p:sp>
      <p:sp>
        <p:nvSpPr>
          <p:cNvPr id="10" name="Content Placeholder 9">
            <a:extLst>
              <a:ext uri="{FF2B5EF4-FFF2-40B4-BE49-F238E27FC236}">
                <a16:creationId xmlns:a16="http://schemas.microsoft.com/office/drawing/2014/main" id="{941FEF3B-B645-4F70-84CA-08B2A5B623FB}"/>
              </a:ext>
            </a:extLst>
          </p:cNvPr>
          <p:cNvSpPr>
            <a:spLocks noGrp="1"/>
          </p:cNvSpPr>
          <p:nvPr>
            <p:ph idx="1"/>
          </p:nvPr>
        </p:nvSpPr>
        <p:spPr>
          <a:xfrm>
            <a:off x="4699818" y="640080"/>
            <a:ext cx="7172138" cy="5757601"/>
          </a:xfrm>
        </p:spPr>
        <p:txBody>
          <a:bodyPr>
            <a:normAutofit/>
          </a:bodyPr>
          <a:lstStyle/>
          <a:p>
            <a:pPr lvl="0"/>
            <a:r>
              <a:rPr lang="en-US" sz="2400" dirty="0"/>
              <a:t>Assess the impact of changes to our authorizing process is difficult due to availability of data. </a:t>
            </a:r>
          </a:p>
          <a:p>
            <a:pPr lvl="0"/>
            <a:r>
              <a:rPr lang="en-US" sz="2400" dirty="0"/>
              <a:t>However, it appears the changes may yield better outcomes. </a:t>
            </a:r>
          </a:p>
          <a:p>
            <a:pPr lvl="0"/>
            <a:endParaRPr lang="en-US" sz="2400" dirty="0"/>
          </a:p>
          <a:p>
            <a:pPr lvl="1"/>
            <a:r>
              <a:rPr lang="en-US" dirty="0"/>
              <a:t>The biggest improvement in growth data was between when there was a threshold score prior to SY14 openings and after SY14 openings. </a:t>
            </a:r>
          </a:p>
          <a:p>
            <a:pPr marL="128016" lvl="1" indent="0">
              <a:buNone/>
            </a:pPr>
            <a:endParaRPr lang="en-US" dirty="0"/>
          </a:p>
          <a:p>
            <a:pPr lvl="1"/>
            <a:r>
              <a:rPr lang="en-US" dirty="0"/>
              <a:t>There is improved achievement in more recent cohorts, with better outcomes for those opening SY15 or later. </a:t>
            </a:r>
          </a:p>
          <a:p>
            <a:pPr marL="128016" lvl="1" indent="0">
              <a:buNone/>
            </a:pPr>
            <a:endParaRPr lang="en-US" dirty="0"/>
          </a:p>
          <a:p>
            <a:pPr lvl="1"/>
            <a:r>
              <a:rPr lang="en-US" dirty="0"/>
              <a:t>Enrollment measures have decreased over time. This, however, may not be a result of our process.</a:t>
            </a:r>
          </a:p>
          <a:p>
            <a:endParaRPr lang="en-US" dirty="0"/>
          </a:p>
        </p:txBody>
      </p:sp>
      <p:pic>
        <p:nvPicPr>
          <p:cNvPr id="8" name="Content Placeholder 4" descr="Checklist">
            <a:extLst>
              <a:ext uri="{FF2B5EF4-FFF2-40B4-BE49-F238E27FC236}">
                <a16:creationId xmlns:a16="http://schemas.microsoft.com/office/drawing/2014/main" id="{8653E402-1F70-4521-A7BF-62CA982C0B4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38089" y="4823927"/>
            <a:ext cx="1573754" cy="1573754"/>
          </a:xfrm>
          <a:prstGeom prst="rect">
            <a:avLst/>
          </a:prstGeom>
        </p:spPr>
      </p:pic>
    </p:spTree>
    <p:extLst>
      <p:ext uri="{BB962C8B-B14F-4D97-AF65-F5344CB8AC3E}">
        <p14:creationId xmlns:p14="http://schemas.microsoft.com/office/powerpoint/2010/main" val="2676673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32E0398-DB7E-45F5-A6A4-56C19CCF9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A26194-ACFB-4966-951E-A5AB2A094FB3}"/>
              </a:ext>
            </a:extLst>
          </p:cNvPr>
          <p:cNvSpPr>
            <a:spLocks noGrp="1"/>
          </p:cNvSpPr>
          <p:nvPr>
            <p:ph type="title"/>
          </p:nvPr>
        </p:nvSpPr>
        <p:spPr>
          <a:xfrm>
            <a:off x="310039" y="640080"/>
            <a:ext cx="3429855" cy="5613236"/>
          </a:xfrm>
        </p:spPr>
        <p:txBody>
          <a:bodyPr anchor="ctr">
            <a:normAutofit/>
          </a:bodyPr>
          <a:lstStyle/>
          <a:p>
            <a:r>
              <a:rPr lang="en-US" dirty="0">
                <a:solidFill>
                  <a:srgbClr val="FFFFFF"/>
                </a:solidFill>
              </a:rPr>
              <a:t>Schools opening early/late do worse</a:t>
            </a:r>
            <a:br>
              <a:rPr lang="en-US" dirty="0">
                <a:solidFill>
                  <a:srgbClr val="FFFFFF"/>
                </a:solidFill>
              </a:rPr>
            </a:br>
            <a:endParaRPr lang="en-US" dirty="0">
              <a:solidFill>
                <a:srgbClr val="FFFFFF"/>
              </a:solidFill>
            </a:endParaRPr>
          </a:p>
        </p:txBody>
      </p:sp>
      <p:sp>
        <p:nvSpPr>
          <p:cNvPr id="3" name="Content Placeholder 2">
            <a:extLst>
              <a:ext uri="{FF2B5EF4-FFF2-40B4-BE49-F238E27FC236}">
                <a16:creationId xmlns:a16="http://schemas.microsoft.com/office/drawing/2014/main" id="{49E1B2FE-D497-4833-BDE6-C02093B9611F}"/>
              </a:ext>
            </a:extLst>
          </p:cNvPr>
          <p:cNvSpPr>
            <a:spLocks noGrp="1"/>
          </p:cNvSpPr>
          <p:nvPr>
            <p:ph idx="1"/>
          </p:nvPr>
        </p:nvSpPr>
        <p:spPr>
          <a:xfrm>
            <a:off x="4699818" y="640080"/>
            <a:ext cx="7172138" cy="5550995"/>
          </a:xfrm>
        </p:spPr>
        <p:txBody>
          <a:bodyPr>
            <a:normAutofit/>
          </a:bodyPr>
          <a:lstStyle/>
          <a:p>
            <a:pPr marL="128016" lvl="1" indent="0">
              <a:buNone/>
            </a:pPr>
            <a:r>
              <a:rPr lang="en-US" sz="3200" dirty="0"/>
              <a:t>Schools opening outside the normal cohort timelines tend to do worse.</a:t>
            </a:r>
          </a:p>
          <a:p>
            <a:pPr marL="128016" lvl="1" indent="0">
              <a:buNone/>
            </a:pPr>
            <a:endParaRPr lang="en-US" sz="3200" dirty="0"/>
          </a:p>
          <a:p>
            <a:pPr marL="310896" lvl="2" indent="0">
              <a:buNone/>
            </a:pPr>
            <a:r>
              <a:rPr lang="en-US" sz="2400" dirty="0"/>
              <a:t>Schools that were approved late in the year, but opened with their cohort, had some of the lowest student outcomes on all comparisons performed.</a:t>
            </a:r>
          </a:p>
          <a:p>
            <a:pPr marL="128016" lvl="1" indent="0">
              <a:buNone/>
            </a:pPr>
            <a:endParaRPr lang="en-US" sz="3200" dirty="0"/>
          </a:p>
          <a:p>
            <a:pPr marL="310896" lvl="2" indent="0">
              <a:buNone/>
            </a:pPr>
            <a:r>
              <a:rPr lang="en-US" sz="2400" dirty="0"/>
              <a:t>Schools which opened early had lower growth and enrollment data. </a:t>
            </a:r>
          </a:p>
          <a:p>
            <a:pPr marL="128016" lvl="1" indent="0">
              <a:buNone/>
            </a:pPr>
            <a:endParaRPr lang="en-US" sz="3200" dirty="0"/>
          </a:p>
          <a:p>
            <a:pPr marL="310896" lvl="2" indent="0">
              <a:buNone/>
            </a:pPr>
            <a:r>
              <a:rPr lang="en-US" sz="2400" dirty="0"/>
              <a:t>Schools which delayed opening also tended to have lower outcomes. The only clear exception was retention. </a:t>
            </a:r>
          </a:p>
        </p:txBody>
      </p:sp>
      <p:pic>
        <p:nvPicPr>
          <p:cNvPr id="6" name="Graphic 5" descr="Monthly calendar">
            <a:extLst>
              <a:ext uri="{FF2B5EF4-FFF2-40B4-BE49-F238E27FC236}">
                <a16:creationId xmlns:a16="http://schemas.microsoft.com/office/drawing/2014/main" id="{54CCDD6B-7118-4E2B-BB66-E438A2031E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5716" y="4581054"/>
            <a:ext cx="1498499" cy="1498499"/>
          </a:xfrm>
          <a:prstGeom prst="rect">
            <a:avLst/>
          </a:prstGeom>
        </p:spPr>
      </p:pic>
    </p:spTree>
    <p:extLst>
      <p:ext uri="{BB962C8B-B14F-4D97-AF65-F5344CB8AC3E}">
        <p14:creationId xmlns:p14="http://schemas.microsoft.com/office/powerpoint/2010/main" val="4114459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Rectangle 16">
            <a:extLst>
              <a:ext uri="{FF2B5EF4-FFF2-40B4-BE49-F238E27FC236}">
                <a16:creationId xmlns:a16="http://schemas.microsoft.com/office/drawing/2014/main" id="{832E0398-DB7E-45F5-A6A4-56C19CCF9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D14A2F-9FB1-4ED2-BFBC-D0A4E8FFE488}"/>
              </a:ext>
            </a:extLst>
          </p:cNvPr>
          <p:cNvSpPr>
            <a:spLocks noGrp="1"/>
          </p:cNvSpPr>
          <p:nvPr>
            <p:ph type="title"/>
          </p:nvPr>
        </p:nvSpPr>
        <p:spPr>
          <a:xfrm>
            <a:off x="310039" y="640080"/>
            <a:ext cx="3429855" cy="5613236"/>
          </a:xfrm>
        </p:spPr>
        <p:txBody>
          <a:bodyPr vert="horz" lIns="91440" tIns="45720" rIns="91440" bIns="45720" rtlCol="0" anchor="ctr">
            <a:normAutofit/>
          </a:bodyPr>
          <a:lstStyle/>
          <a:p>
            <a:r>
              <a:rPr lang="en-US" dirty="0">
                <a:solidFill>
                  <a:srgbClr val="FFFFFF"/>
                </a:solidFill>
              </a:rPr>
              <a:t>Longevity matters</a:t>
            </a:r>
            <a:br>
              <a:rPr lang="en-US" dirty="0">
                <a:solidFill>
                  <a:srgbClr val="FFFFFF"/>
                </a:solidFill>
              </a:rPr>
            </a:br>
            <a:endParaRPr lang="en-US" dirty="0">
              <a:solidFill>
                <a:srgbClr val="FFFFFF"/>
              </a:solidFill>
            </a:endParaRPr>
          </a:p>
        </p:txBody>
      </p:sp>
      <p:sp>
        <p:nvSpPr>
          <p:cNvPr id="7" name="TextBox 6">
            <a:extLst>
              <a:ext uri="{FF2B5EF4-FFF2-40B4-BE49-F238E27FC236}">
                <a16:creationId xmlns:a16="http://schemas.microsoft.com/office/drawing/2014/main" id="{1BBFE907-FAD7-45BB-B631-86158DCEF79F}"/>
              </a:ext>
            </a:extLst>
          </p:cNvPr>
          <p:cNvSpPr txBox="1"/>
          <p:nvPr/>
        </p:nvSpPr>
        <p:spPr>
          <a:xfrm>
            <a:off x="4942414" y="5156098"/>
            <a:ext cx="7172138" cy="2869412"/>
          </a:xfrm>
          <a:prstGeom prst="rect">
            <a:avLst/>
          </a:prstGeom>
        </p:spPr>
        <p:txBody>
          <a:bodyPr vert="horz" lIns="45720" tIns="45720" rIns="45720" bIns="45720" rtlCol="0">
            <a:normAutofit/>
          </a:bodyPr>
          <a:lstStyle/>
          <a:p>
            <a:pPr defTabSz="914400">
              <a:lnSpc>
                <a:spcPct val="90000"/>
              </a:lnSpc>
              <a:spcAft>
                <a:spcPts val="600"/>
              </a:spcAft>
              <a:buClr>
                <a:schemeClr val="accent2"/>
              </a:buClr>
            </a:pPr>
            <a:r>
              <a:rPr lang="en-US" dirty="0">
                <a:solidFill>
                  <a:schemeClr val="accent1"/>
                </a:solidFill>
              </a:rPr>
              <a:t>Generally speaking, schools opened the longest have the best outcomes.</a:t>
            </a:r>
          </a:p>
          <a:p>
            <a:pPr defTabSz="914400">
              <a:lnSpc>
                <a:spcPct val="90000"/>
              </a:lnSpc>
              <a:spcAft>
                <a:spcPts val="600"/>
              </a:spcAft>
              <a:buClr>
                <a:schemeClr val="accent2"/>
              </a:buClr>
            </a:pPr>
            <a:r>
              <a:rPr lang="en-US" dirty="0">
                <a:solidFill>
                  <a:schemeClr val="accent1"/>
                </a:solidFill>
              </a:rPr>
              <a:t>What can a school achieve over 15 years? </a:t>
            </a:r>
          </a:p>
          <a:p>
            <a:pPr defTabSz="914400">
              <a:lnSpc>
                <a:spcPct val="90000"/>
              </a:lnSpc>
              <a:spcAft>
                <a:spcPts val="600"/>
              </a:spcAft>
              <a:buClr>
                <a:schemeClr val="accent2"/>
              </a:buClr>
            </a:pPr>
            <a:r>
              <a:rPr lang="en-US" dirty="0">
                <a:solidFill>
                  <a:schemeClr val="accent1"/>
                </a:solidFill>
              </a:rPr>
              <a:t>Often, we are comparing a school with a 5-yr life span to one with 3x the experience. </a:t>
            </a:r>
          </a:p>
          <a:p>
            <a:pPr defTabSz="914400">
              <a:lnSpc>
                <a:spcPct val="90000"/>
              </a:lnSpc>
              <a:spcAft>
                <a:spcPts val="600"/>
              </a:spcAft>
              <a:buClr>
                <a:schemeClr val="accent2"/>
              </a:buClr>
            </a:pPr>
            <a:endParaRPr lang="en-US" dirty="0">
              <a:solidFill>
                <a:schemeClr val="accent1"/>
              </a:solidFill>
            </a:endParaRPr>
          </a:p>
        </p:txBody>
      </p:sp>
      <p:graphicFrame>
        <p:nvGraphicFramePr>
          <p:cNvPr id="6" name="Content Placeholder 5">
            <a:extLst>
              <a:ext uri="{FF2B5EF4-FFF2-40B4-BE49-F238E27FC236}">
                <a16:creationId xmlns:a16="http://schemas.microsoft.com/office/drawing/2014/main" id="{BB7C228A-B8E8-46A5-A3C0-72C95EEB5DF6}"/>
              </a:ext>
            </a:extLst>
          </p:cNvPr>
          <p:cNvGraphicFramePr>
            <a:graphicFrameLocks noGrp="1"/>
          </p:cNvGraphicFramePr>
          <p:nvPr>
            <p:ph idx="1"/>
            <p:extLst>
              <p:ext uri="{D42A27DB-BD31-4B8C-83A1-F6EECF244321}">
                <p14:modId xmlns:p14="http://schemas.microsoft.com/office/powerpoint/2010/main" val="1250010213"/>
              </p:ext>
            </p:extLst>
          </p:nvPr>
        </p:nvGraphicFramePr>
        <p:xfrm>
          <a:off x="4717830" y="640080"/>
          <a:ext cx="7164131" cy="4109201"/>
        </p:xfrm>
        <a:graphic>
          <a:graphicData uri="http://schemas.openxmlformats.org/drawingml/2006/chart">
            <c:chart xmlns:c="http://schemas.openxmlformats.org/drawingml/2006/chart" xmlns:r="http://schemas.openxmlformats.org/officeDocument/2006/relationships" r:id="rId2"/>
          </a:graphicData>
        </a:graphic>
      </p:graphicFrame>
      <p:pic>
        <p:nvPicPr>
          <p:cNvPr id="9" name="Graphic 8" descr="Hourglass">
            <a:extLst>
              <a:ext uri="{FF2B5EF4-FFF2-40B4-BE49-F238E27FC236}">
                <a16:creationId xmlns:a16="http://schemas.microsoft.com/office/drawing/2014/main" id="{4799B0B1-8A7B-4A74-9D94-C3B2628F0D9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67766" y="4523763"/>
            <a:ext cx="914400" cy="914400"/>
          </a:xfrm>
          <a:prstGeom prst="rect">
            <a:avLst/>
          </a:prstGeom>
        </p:spPr>
      </p:pic>
    </p:spTree>
    <p:extLst>
      <p:ext uri="{BB962C8B-B14F-4D97-AF65-F5344CB8AC3E}">
        <p14:creationId xmlns:p14="http://schemas.microsoft.com/office/powerpoint/2010/main" val="339612423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8CED2307-F79F-42F9-B81B-91F768E72B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E5DB38FF-CE38-4D82-B9F2-DFE28A019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47E47667-8CE3-466C-B745-9411E1CE3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DF44D33-97EB-4277-B538-B458E3FD1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258" y="620720"/>
            <a:ext cx="7315732" cy="55931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256381A1-C8CB-4774-ACFF-73C1CFB9CCD9}"/>
              </a:ext>
            </a:extLst>
          </p:cNvPr>
          <p:cNvSpPr>
            <a:spLocks noGrp="1"/>
          </p:cNvSpPr>
          <p:nvPr>
            <p:ph type="title"/>
          </p:nvPr>
        </p:nvSpPr>
        <p:spPr>
          <a:xfrm>
            <a:off x="1079946" y="1105351"/>
            <a:ext cx="6420707" cy="3023981"/>
          </a:xfrm>
        </p:spPr>
        <p:txBody>
          <a:bodyPr vert="horz" lIns="91440" tIns="45720" rIns="91440" bIns="45720" rtlCol="0" anchor="b">
            <a:normAutofit/>
          </a:bodyPr>
          <a:lstStyle/>
          <a:p>
            <a:pPr algn="l"/>
            <a:r>
              <a:rPr lang="en-US" sz="4800">
                <a:solidFill>
                  <a:srgbClr val="FFFFFF"/>
                </a:solidFill>
              </a:rPr>
              <a:t>Implications for students</a:t>
            </a:r>
          </a:p>
        </p:txBody>
      </p:sp>
      <p:sp>
        <p:nvSpPr>
          <p:cNvPr id="8" name="Text Placeholder 7">
            <a:extLst>
              <a:ext uri="{FF2B5EF4-FFF2-40B4-BE49-F238E27FC236}">
                <a16:creationId xmlns:a16="http://schemas.microsoft.com/office/drawing/2014/main" id="{EE946381-007D-4CCC-9D63-E81D8173664B}"/>
              </a:ext>
            </a:extLst>
          </p:cNvPr>
          <p:cNvSpPr>
            <a:spLocks noGrp="1"/>
          </p:cNvSpPr>
          <p:nvPr>
            <p:ph type="body" idx="1"/>
          </p:nvPr>
        </p:nvSpPr>
        <p:spPr>
          <a:xfrm>
            <a:off x="1089770" y="4340783"/>
            <a:ext cx="6420707" cy="1431695"/>
          </a:xfrm>
        </p:spPr>
        <p:txBody>
          <a:bodyPr vert="horz" lIns="91440" tIns="45720" rIns="91440" bIns="45720" rtlCol="0" anchor="t">
            <a:normAutofit/>
          </a:bodyPr>
          <a:lstStyle/>
          <a:p>
            <a:r>
              <a:rPr lang="en-US" sz="2000" dirty="0">
                <a:solidFill>
                  <a:srgbClr val="FFFFFF"/>
                </a:solidFill>
              </a:rPr>
              <a:t>In all decisions, we first and foremost assess the impact on students. </a:t>
            </a:r>
          </a:p>
        </p:txBody>
      </p:sp>
      <p:cxnSp>
        <p:nvCxnSpPr>
          <p:cNvPr id="36" name="Straight Connector 35">
            <a:extLst>
              <a:ext uri="{FF2B5EF4-FFF2-40B4-BE49-F238E27FC236}">
                <a16:creationId xmlns:a16="http://schemas.microsoft.com/office/drawing/2014/main" id="{11534F52-E710-4998-921B-6147812C18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9946"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19D0A23D-BBDB-4BEA-8515-A7D0DF9B30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6334" y="620720"/>
            <a:ext cx="3425490" cy="55931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800113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1AD09-0081-4D1F-B391-6356BCC6B9AB}"/>
              </a:ext>
            </a:extLst>
          </p:cNvPr>
          <p:cNvSpPr>
            <a:spLocks noGrp="1"/>
          </p:cNvSpPr>
          <p:nvPr>
            <p:ph type="title"/>
          </p:nvPr>
        </p:nvSpPr>
        <p:spPr>
          <a:xfrm>
            <a:off x="1024128" y="585216"/>
            <a:ext cx="9720072" cy="1499616"/>
          </a:xfrm>
        </p:spPr>
        <p:txBody>
          <a:bodyPr>
            <a:normAutofit/>
          </a:bodyPr>
          <a:lstStyle/>
          <a:p>
            <a:r>
              <a:rPr lang="en-US"/>
              <a:t>Ideas for authorizing changes</a:t>
            </a:r>
          </a:p>
        </p:txBody>
      </p:sp>
      <p:graphicFrame>
        <p:nvGraphicFramePr>
          <p:cNvPr id="34" name="Content Placeholder 2">
            <a:extLst>
              <a:ext uri="{FF2B5EF4-FFF2-40B4-BE49-F238E27FC236}">
                <a16:creationId xmlns:a16="http://schemas.microsoft.com/office/drawing/2014/main" id="{B4E29DC9-9053-4C0D-803F-9626274C77D0}"/>
              </a:ext>
            </a:extLst>
          </p:cNvPr>
          <p:cNvGraphicFramePr>
            <a:graphicFrameLocks noGrp="1"/>
          </p:cNvGraphicFramePr>
          <p:nvPr>
            <p:ph idx="1"/>
            <p:extLst>
              <p:ext uri="{D42A27DB-BD31-4B8C-83A1-F6EECF244321}">
                <p14:modId xmlns:p14="http://schemas.microsoft.com/office/powerpoint/2010/main" val="199697391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76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2610C-7958-4C9E-9157-75D1A8C4069E}"/>
              </a:ext>
            </a:extLst>
          </p:cNvPr>
          <p:cNvSpPr>
            <a:spLocks noGrp="1"/>
          </p:cNvSpPr>
          <p:nvPr>
            <p:ph type="title"/>
          </p:nvPr>
        </p:nvSpPr>
        <p:spPr/>
        <p:txBody>
          <a:bodyPr/>
          <a:lstStyle/>
          <a:p>
            <a:r>
              <a:rPr lang="en-US" dirty="0"/>
              <a:t>Scope</a:t>
            </a:r>
          </a:p>
        </p:txBody>
      </p:sp>
      <p:sp>
        <p:nvSpPr>
          <p:cNvPr id="4" name="Text Placeholder 3">
            <a:extLst>
              <a:ext uri="{FF2B5EF4-FFF2-40B4-BE49-F238E27FC236}">
                <a16:creationId xmlns:a16="http://schemas.microsoft.com/office/drawing/2014/main" id="{D296915F-7B3E-47C7-AA40-6D23338D7D4C}"/>
              </a:ext>
            </a:extLst>
          </p:cNvPr>
          <p:cNvSpPr>
            <a:spLocks noGrp="1"/>
          </p:cNvSpPr>
          <p:nvPr>
            <p:ph type="body" idx="1"/>
          </p:nvPr>
        </p:nvSpPr>
        <p:spPr/>
        <p:txBody>
          <a:bodyPr/>
          <a:lstStyle/>
          <a:p>
            <a:r>
              <a:rPr lang="en-US" dirty="0"/>
              <a:t>Analyzed</a:t>
            </a:r>
          </a:p>
        </p:txBody>
      </p:sp>
      <p:sp>
        <p:nvSpPr>
          <p:cNvPr id="5" name="Content Placeholder 4">
            <a:extLst>
              <a:ext uri="{FF2B5EF4-FFF2-40B4-BE49-F238E27FC236}">
                <a16:creationId xmlns:a16="http://schemas.microsoft.com/office/drawing/2014/main" id="{B3FFB0E9-9E1D-43C1-8D2D-A2B4FB0396D6}"/>
              </a:ext>
            </a:extLst>
          </p:cNvPr>
          <p:cNvSpPr>
            <a:spLocks noGrp="1"/>
          </p:cNvSpPr>
          <p:nvPr>
            <p:ph sz="half" idx="2"/>
          </p:nvPr>
        </p:nvSpPr>
        <p:spPr/>
        <p:txBody>
          <a:bodyPr/>
          <a:lstStyle/>
          <a:p>
            <a:r>
              <a:rPr lang="en-US" dirty="0"/>
              <a:t>New School and Satellite Applications</a:t>
            </a:r>
          </a:p>
          <a:p>
            <a:pPr lvl="1"/>
            <a:r>
              <a:rPr lang="en-US" dirty="0"/>
              <a:t>Since 2006</a:t>
            </a:r>
          </a:p>
          <a:p>
            <a:pPr lvl="1"/>
            <a:r>
              <a:rPr lang="en-US" dirty="0"/>
              <a:t>Compared factors used in authorizing and oversight decisions</a:t>
            </a:r>
          </a:p>
          <a:p>
            <a:pPr lvl="1"/>
            <a:r>
              <a:rPr lang="en-US" dirty="0"/>
              <a:t>Process</a:t>
            </a:r>
          </a:p>
          <a:p>
            <a:r>
              <a:rPr lang="en-US" dirty="0"/>
              <a:t>Overall authorizing snapshot</a:t>
            </a:r>
          </a:p>
          <a:p>
            <a:pPr lvl="1"/>
            <a:endParaRPr lang="en-US" dirty="0"/>
          </a:p>
        </p:txBody>
      </p:sp>
      <p:sp>
        <p:nvSpPr>
          <p:cNvPr id="6" name="Text Placeholder 5">
            <a:extLst>
              <a:ext uri="{FF2B5EF4-FFF2-40B4-BE49-F238E27FC236}">
                <a16:creationId xmlns:a16="http://schemas.microsoft.com/office/drawing/2014/main" id="{09D7D117-EC03-459D-8556-4AD67A5A04A9}"/>
              </a:ext>
            </a:extLst>
          </p:cNvPr>
          <p:cNvSpPr>
            <a:spLocks noGrp="1"/>
          </p:cNvSpPr>
          <p:nvPr>
            <p:ph type="body" sz="quarter" idx="3"/>
          </p:nvPr>
        </p:nvSpPr>
        <p:spPr/>
        <p:txBody>
          <a:bodyPr/>
          <a:lstStyle/>
          <a:p>
            <a:r>
              <a:rPr lang="en-US" dirty="0"/>
              <a:t>Not Analyzed</a:t>
            </a:r>
          </a:p>
        </p:txBody>
      </p:sp>
      <p:sp>
        <p:nvSpPr>
          <p:cNvPr id="7" name="Content Placeholder 6">
            <a:extLst>
              <a:ext uri="{FF2B5EF4-FFF2-40B4-BE49-F238E27FC236}">
                <a16:creationId xmlns:a16="http://schemas.microsoft.com/office/drawing/2014/main" id="{A38C4C6D-EE86-4FD1-81DF-4E4A97955444}"/>
              </a:ext>
            </a:extLst>
          </p:cNvPr>
          <p:cNvSpPr>
            <a:spLocks noGrp="1"/>
          </p:cNvSpPr>
          <p:nvPr>
            <p:ph sz="quarter" idx="4"/>
          </p:nvPr>
        </p:nvSpPr>
        <p:spPr/>
        <p:txBody>
          <a:bodyPr/>
          <a:lstStyle/>
          <a:p>
            <a:r>
              <a:rPr lang="en-US" dirty="0"/>
              <a:t>Expansions in detail</a:t>
            </a:r>
          </a:p>
          <a:p>
            <a:r>
              <a:rPr lang="en-US" dirty="0"/>
              <a:t>Student Numbers</a:t>
            </a:r>
          </a:p>
          <a:p>
            <a:r>
              <a:rPr lang="en-US" dirty="0"/>
              <a:t>Political factors</a:t>
            </a:r>
          </a:p>
          <a:p>
            <a:r>
              <a:rPr lang="en-US" dirty="0"/>
              <a:t>“Closeness” of votes</a:t>
            </a:r>
          </a:p>
          <a:p>
            <a:r>
              <a:rPr lang="en-US" dirty="0"/>
              <a:t>Types of schools approved </a:t>
            </a:r>
          </a:p>
          <a:p>
            <a:endParaRPr lang="en-US" dirty="0"/>
          </a:p>
        </p:txBody>
      </p:sp>
    </p:spTree>
    <p:extLst>
      <p:ext uri="{BB962C8B-B14F-4D97-AF65-F5344CB8AC3E}">
        <p14:creationId xmlns:p14="http://schemas.microsoft.com/office/powerpoint/2010/main" val="1336527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367A-0B32-47F1-A124-80D87CC457DC}"/>
              </a:ext>
            </a:extLst>
          </p:cNvPr>
          <p:cNvSpPr>
            <a:spLocks noGrp="1"/>
          </p:cNvSpPr>
          <p:nvPr>
            <p:ph type="title"/>
          </p:nvPr>
        </p:nvSpPr>
        <p:spPr>
          <a:xfrm>
            <a:off x="1024128" y="585216"/>
            <a:ext cx="9720072" cy="1499616"/>
          </a:xfrm>
        </p:spPr>
        <p:txBody>
          <a:bodyPr>
            <a:normAutofit/>
          </a:bodyPr>
          <a:lstStyle/>
          <a:p>
            <a:r>
              <a:rPr lang="en-US" dirty="0"/>
              <a:t>Questions the data raised</a:t>
            </a:r>
          </a:p>
        </p:txBody>
      </p:sp>
      <p:graphicFrame>
        <p:nvGraphicFramePr>
          <p:cNvPr id="5" name="Content Placeholder 2">
            <a:extLst>
              <a:ext uri="{FF2B5EF4-FFF2-40B4-BE49-F238E27FC236}">
                <a16:creationId xmlns:a16="http://schemas.microsoft.com/office/drawing/2014/main" id="{E3B11751-6A5E-4180-AD63-75182C6C7D31}"/>
              </a:ext>
            </a:extLst>
          </p:cNvPr>
          <p:cNvGraphicFramePr>
            <a:graphicFrameLocks noGrp="1"/>
          </p:cNvGraphicFramePr>
          <p:nvPr>
            <p:ph idx="1"/>
            <p:extLst>
              <p:ext uri="{D42A27DB-BD31-4B8C-83A1-F6EECF244321}">
                <p14:modId xmlns:p14="http://schemas.microsoft.com/office/powerpoint/2010/main" val="237889381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9347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38E532-CA67-4CAD-B8C1-19302F8ED365}"/>
              </a:ext>
            </a:extLst>
          </p:cNvPr>
          <p:cNvSpPr/>
          <p:nvPr/>
        </p:nvSpPr>
        <p:spPr>
          <a:xfrm>
            <a:off x="3610387" y="2967335"/>
            <a:ext cx="4971234"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Questions?</a:t>
            </a:r>
          </a:p>
        </p:txBody>
      </p:sp>
    </p:spTree>
    <p:extLst>
      <p:ext uri="{BB962C8B-B14F-4D97-AF65-F5344CB8AC3E}">
        <p14:creationId xmlns:p14="http://schemas.microsoft.com/office/powerpoint/2010/main" val="3877329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AA8A-F017-41AA-AD58-0630BC2FC9AF}"/>
              </a:ext>
            </a:extLst>
          </p:cNvPr>
          <p:cNvSpPr>
            <a:spLocks noGrp="1"/>
          </p:cNvSpPr>
          <p:nvPr>
            <p:ph type="title"/>
          </p:nvPr>
        </p:nvSpPr>
        <p:spPr>
          <a:xfrm>
            <a:off x="1024129" y="585216"/>
            <a:ext cx="10329671" cy="1499616"/>
          </a:xfrm>
        </p:spPr>
        <p:txBody>
          <a:bodyPr>
            <a:normAutofit/>
          </a:bodyPr>
          <a:lstStyle/>
          <a:p>
            <a:r>
              <a:rPr lang="en-US" dirty="0">
                <a:solidFill>
                  <a:srgbClr val="FFFFFF"/>
                </a:solidFill>
              </a:rPr>
              <a:t>By the Numbers: New Schools applications</a:t>
            </a:r>
          </a:p>
        </p:txBody>
      </p:sp>
      <p:sp>
        <p:nvSpPr>
          <p:cNvPr id="9" name="Content Placeholder 8">
            <a:extLst>
              <a:ext uri="{FF2B5EF4-FFF2-40B4-BE49-F238E27FC236}">
                <a16:creationId xmlns:a16="http://schemas.microsoft.com/office/drawing/2014/main" id="{F73471C0-32DB-4A4F-A9F6-D0C539608B2A}"/>
              </a:ext>
            </a:extLst>
          </p:cNvPr>
          <p:cNvSpPr>
            <a:spLocks noGrp="1"/>
          </p:cNvSpPr>
          <p:nvPr>
            <p:ph idx="1"/>
          </p:nvPr>
        </p:nvSpPr>
        <p:spPr>
          <a:xfrm>
            <a:off x="5456511" y="1911445"/>
            <a:ext cx="1464906" cy="133684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4000" dirty="0"/>
              <a:t>8</a:t>
            </a:r>
          </a:p>
        </p:txBody>
      </p:sp>
      <p:sp>
        <p:nvSpPr>
          <p:cNvPr id="4" name="Flowchart: Connector 3">
            <a:extLst>
              <a:ext uri="{FF2B5EF4-FFF2-40B4-BE49-F238E27FC236}">
                <a16:creationId xmlns:a16="http://schemas.microsoft.com/office/drawing/2014/main" id="{48E73092-6FEA-4D68-996D-626A1B947FAD}"/>
              </a:ext>
            </a:extLst>
          </p:cNvPr>
          <p:cNvSpPr/>
          <p:nvPr/>
        </p:nvSpPr>
        <p:spPr>
          <a:xfrm>
            <a:off x="2312433" y="1903398"/>
            <a:ext cx="1464906" cy="135293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13</a:t>
            </a:r>
          </a:p>
        </p:txBody>
      </p:sp>
      <p:sp>
        <p:nvSpPr>
          <p:cNvPr id="11" name="Content Placeholder 8">
            <a:extLst>
              <a:ext uri="{FF2B5EF4-FFF2-40B4-BE49-F238E27FC236}">
                <a16:creationId xmlns:a16="http://schemas.microsoft.com/office/drawing/2014/main" id="{EF061106-B6F7-49AC-B1B6-80214E813AD5}"/>
              </a:ext>
            </a:extLst>
          </p:cNvPr>
          <p:cNvSpPr txBox="1">
            <a:spLocks/>
          </p:cNvSpPr>
          <p:nvPr/>
        </p:nvSpPr>
        <p:spPr>
          <a:xfrm>
            <a:off x="8405155" y="1936323"/>
            <a:ext cx="1464906" cy="133684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lt1"/>
                </a:solidFill>
                <a:latin typeface="+mn-lt"/>
                <a:ea typeface="+mn-ea"/>
                <a:cs typeface="+mn-cs"/>
              </a:defRPr>
            </a:lvl9pPr>
          </a:lstStyle>
          <a:p>
            <a:pPr marL="0" indent="0" algn="ctr">
              <a:buNone/>
            </a:pPr>
            <a:r>
              <a:rPr lang="en-US" sz="4000" dirty="0"/>
              <a:t>5</a:t>
            </a:r>
          </a:p>
        </p:txBody>
      </p:sp>
      <p:sp>
        <p:nvSpPr>
          <p:cNvPr id="5" name="TextBox 4">
            <a:extLst>
              <a:ext uri="{FF2B5EF4-FFF2-40B4-BE49-F238E27FC236}">
                <a16:creationId xmlns:a16="http://schemas.microsoft.com/office/drawing/2014/main" id="{B5DCD95F-C080-492A-BCCB-D9B1C5963A94}"/>
              </a:ext>
            </a:extLst>
          </p:cNvPr>
          <p:cNvSpPr txBox="1"/>
          <p:nvPr/>
        </p:nvSpPr>
        <p:spPr>
          <a:xfrm>
            <a:off x="1991847" y="3263333"/>
            <a:ext cx="2181137" cy="461665"/>
          </a:xfrm>
          <a:prstGeom prst="rect">
            <a:avLst/>
          </a:prstGeom>
          <a:noFill/>
        </p:spPr>
        <p:txBody>
          <a:bodyPr wrap="square" rtlCol="0">
            <a:spAutoFit/>
          </a:bodyPr>
          <a:lstStyle/>
          <a:p>
            <a:pPr algn="ctr"/>
            <a:r>
              <a:rPr lang="en-US" sz="1200" dirty="0"/>
              <a:t>Average New School</a:t>
            </a:r>
          </a:p>
          <a:p>
            <a:pPr algn="ctr"/>
            <a:r>
              <a:rPr lang="en-US" sz="1200" dirty="0"/>
              <a:t>Applications Received</a:t>
            </a:r>
          </a:p>
        </p:txBody>
      </p:sp>
      <p:sp>
        <p:nvSpPr>
          <p:cNvPr id="13" name="TextBox 12">
            <a:extLst>
              <a:ext uri="{FF2B5EF4-FFF2-40B4-BE49-F238E27FC236}">
                <a16:creationId xmlns:a16="http://schemas.microsoft.com/office/drawing/2014/main" id="{B89E3A0E-39A2-4855-91E1-500C1A74C285}"/>
              </a:ext>
            </a:extLst>
          </p:cNvPr>
          <p:cNvSpPr txBox="1"/>
          <p:nvPr/>
        </p:nvSpPr>
        <p:spPr>
          <a:xfrm>
            <a:off x="5098395" y="3248290"/>
            <a:ext cx="2181137" cy="461665"/>
          </a:xfrm>
          <a:prstGeom prst="rect">
            <a:avLst/>
          </a:prstGeom>
          <a:noFill/>
        </p:spPr>
        <p:txBody>
          <a:bodyPr wrap="square" rtlCol="0">
            <a:spAutoFit/>
          </a:bodyPr>
          <a:lstStyle/>
          <a:p>
            <a:pPr algn="ctr"/>
            <a:r>
              <a:rPr lang="en-US" sz="1200" dirty="0"/>
              <a:t>Average New School</a:t>
            </a:r>
          </a:p>
          <a:p>
            <a:pPr algn="ctr"/>
            <a:r>
              <a:rPr lang="en-US" sz="1200" dirty="0"/>
              <a:t>Applications Presented to SCSB</a:t>
            </a:r>
          </a:p>
        </p:txBody>
      </p:sp>
      <p:sp>
        <p:nvSpPr>
          <p:cNvPr id="14" name="TextBox 13">
            <a:extLst>
              <a:ext uri="{FF2B5EF4-FFF2-40B4-BE49-F238E27FC236}">
                <a16:creationId xmlns:a16="http://schemas.microsoft.com/office/drawing/2014/main" id="{ED70F50E-2690-436B-89C8-2B7CBDA7466F}"/>
              </a:ext>
            </a:extLst>
          </p:cNvPr>
          <p:cNvSpPr txBox="1"/>
          <p:nvPr/>
        </p:nvSpPr>
        <p:spPr>
          <a:xfrm>
            <a:off x="8018423" y="3248291"/>
            <a:ext cx="2181137" cy="461665"/>
          </a:xfrm>
          <a:prstGeom prst="rect">
            <a:avLst/>
          </a:prstGeom>
          <a:noFill/>
        </p:spPr>
        <p:txBody>
          <a:bodyPr wrap="square" rtlCol="0">
            <a:spAutoFit/>
          </a:bodyPr>
          <a:lstStyle/>
          <a:p>
            <a:pPr algn="ctr"/>
            <a:r>
              <a:rPr lang="en-US" sz="1200" dirty="0"/>
              <a:t>Average New School</a:t>
            </a:r>
          </a:p>
          <a:p>
            <a:pPr algn="ctr"/>
            <a:r>
              <a:rPr lang="en-US" sz="1200" dirty="0"/>
              <a:t>Applications Approved</a:t>
            </a:r>
          </a:p>
        </p:txBody>
      </p:sp>
      <p:sp>
        <p:nvSpPr>
          <p:cNvPr id="6" name="TextBox 5">
            <a:extLst>
              <a:ext uri="{FF2B5EF4-FFF2-40B4-BE49-F238E27FC236}">
                <a16:creationId xmlns:a16="http://schemas.microsoft.com/office/drawing/2014/main" id="{FDF0EF24-0D4A-46CB-B47C-3090D8E26DF5}"/>
              </a:ext>
            </a:extLst>
          </p:cNvPr>
          <p:cNvSpPr txBox="1"/>
          <p:nvPr/>
        </p:nvSpPr>
        <p:spPr>
          <a:xfrm>
            <a:off x="9206847" y="5808497"/>
            <a:ext cx="2432807" cy="369332"/>
          </a:xfrm>
          <a:prstGeom prst="rect">
            <a:avLst/>
          </a:prstGeom>
          <a:noFill/>
        </p:spPr>
        <p:txBody>
          <a:bodyPr wrap="square" rtlCol="0">
            <a:spAutoFit/>
          </a:bodyPr>
          <a:lstStyle/>
          <a:p>
            <a:r>
              <a:rPr lang="en-US" dirty="0"/>
              <a:t>Aug. 2006 – Jan. 2018 </a:t>
            </a:r>
          </a:p>
        </p:txBody>
      </p:sp>
      <p:sp>
        <p:nvSpPr>
          <p:cNvPr id="16" name="Flowchart: Connector 15">
            <a:extLst>
              <a:ext uri="{FF2B5EF4-FFF2-40B4-BE49-F238E27FC236}">
                <a16:creationId xmlns:a16="http://schemas.microsoft.com/office/drawing/2014/main" id="{A0EB6894-2308-41FC-A6EE-E2C5F58C2D2F}"/>
              </a:ext>
            </a:extLst>
          </p:cNvPr>
          <p:cNvSpPr/>
          <p:nvPr/>
        </p:nvSpPr>
        <p:spPr>
          <a:xfrm>
            <a:off x="3906187" y="3966211"/>
            <a:ext cx="1464906" cy="135293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2</a:t>
            </a:r>
          </a:p>
        </p:txBody>
      </p:sp>
      <p:sp>
        <p:nvSpPr>
          <p:cNvPr id="17" name="Flowchart: Connector 16">
            <a:extLst>
              <a:ext uri="{FF2B5EF4-FFF2-40B4-BE49-F238E27FC236}">
                <a16:creationId xmlns:a16="http://schemas.microsoft.com/office/drawing/2014/main" id="{DEE037F2-84D1-405E-838A-AAC5B5907FE7}"/>
              </a:ext>
            </a:extLst>
          </p:cNvPr>
          <p:cNvSpPr/>
          <p:nvPr/>
        </p:nvSpPr>
        <p:spPr>
          <a:xfrm>
            <a:off x="7062138" y="3962900"/>
            <a:ext cx="1464906" cy="135293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3</a:t>
            </a:r>
          </a:p>
        </p:txBody>
      </p:sp>
      <p:sp>
        <p:nvSpPr>
          <p:cNvPr id="19" name="TextBox 18">
            <a:extLst>
              <a:ext uri="{FF2B5EF4-FFF2-40B4-BE49-F238E27FC236}">
                <a16:creationId xmlns:a16="http://schemas.microsoft.com/office/drawing/2014/main" id="{98D7A440-F80A-4604-8EC9-7F2C64C8A0CB}"/>
              </a:ext>
            </a:extLst>
          </p:cNvPr>
          <p:cNvSpPr txBox="1"/>
          <p:nvPr/>
        </p:nvSpPr>
        <p:spPr>
          <a:xfrm>
            <a:off x="3548071" y="5321449"/>
            <a:ext cx="2181137" cy="276999"/>
          </a:xfrm>
          <a:prstGeom prst="rect">
            <a:avLst/>
          </a:prstGeom>
          <a:noFill/>
        </p:spPr>
        <p:txBody>
          <a:bodyPr wrap="square" rtlCol="0">
            <a:spAutoFit/>
          </a:bodyPr>
          <a:lstStyle/>
          <a:p>
            <a:pPr algn="ctr"/>
            <a:r>
              <a:rPr lang="en-US" sz="1200" dirty="0"/>
              <a:t>Revoked After Authorization</a:t>
            </a:r>
          </a:p>
        </p:txBody>
      </p:sp>
      <p:sp>
        <p:nvSpPr>
          <p:cNvPr id="20" name="TextBox 19">
            <a:extLst>
              <a:ext uri="{FF2B5EF4-FFF2-40B4-BE49-F238E27FC236}">
                <a16:creationId xmlns:a16="http://schemas.microsoft.com/office/drawing/2014/main" id="{605A085A-2380-4325-8970-78ECFB7683CB}"/>
              </a:ext>
            </a:extLst>
          </p:cNvPr>
          <p:cNvSpPr txBox="1"/>
          <p:nvPr/>
        </p:nvSpPr>
        <p:spPr>
          <a:xfrm>
            <a:off x="6704023" y="5315840"/>
            <a:ext cx="2181137" cy="276999"/>
          </a:xfrm>
          <a:prstGeom prst="rect">
            <a:avLst/>
          </a:prstGeom>
          <a:noFill/>
        </p:spPr>
        <p:txBody>
          <a:bodyPr wrap="square" rtlCol="0">
            <a:spAutoFit/>
          </a:bodyPr>
          <a:lstStyle/>
          <a:p>
            <a:pPr algn="ctr"/>
            <a:r>
              <a:rPr lang="en-US" sz="1200" dirty="0"/>
              <a:t>Withdrawn/Failed to Open</a:t>
            </a:r>
          </a:p>
        </p:txBody>
      </p:sp>
    </p:spTree>
    <p:extLst>
      <p:ext uri="{BB962C8B-B14F-4D97-AF65-F5344CB8AC3E}">
        <p14:creationId xmlns:p14="http://schemas.microsoft.com/office/powerpoint/2010/main" val="176883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DC95D-C548-4568-8970-A9BA0AE4A2FC}"/>
              </a:ext>
            </a:extLst>
          </p:cNvPr>
          <p:cNvSpPr>
            <a:spLocks noGrp="1"/>
          </p:cNvSpPr>
          <p:nvPr>
            <p:ph type="title"/>
          </p:nvPr>
        </p:nvSpPr>
        <p:spPr>
          <a:xfrm>
            <a:off x="4627983" y="177059"/>
            <a:ext cx="6391469" cy="4114800"/>
          </a:xfrm>
        </p:spPr>
        <p:txBody>
          <a:bodyPr>
            <a:normAutofit/>
          </a:bodyPr>
          <a:lstStyle/>
          <a:p>
            <a:pPr algn="l"/>
            <a:r>
              <a:rPr lang="en-US" sz="8000" dirty="0"/>
              <a:t>59% </a:t>
            </a:r>
            <a:r>
              <a:rPr lang="en-US" sz="5400" dirty="0"/>
              <a:t>Present</a:t>
            </a:r>
            <a:r>
              <a:rPr lang="en-US" sz="7200" dirty="0"/>
              <a:t> </a:t>
            </a:r>
            <a:br>
              <a:rPr lang="en-US" sz="7200" dirty="0"/>
            </a:br>
            <a:r>
              <a:rPr lang="en-US" sz="8000" dirty="0"/>
              <a:t>40% </a:t>
            </a:r>
            <a:r>
              <a:rPr lang="en-US" sz="5400" dirty="0"/>
              <a:t>Approved</a:t>
            </a:r>
            <a:br>
              <a:rPr lang="en-US" sz="7200" dirty="0"/>
            </a:br>
            <a:r>
              <a:rPr lang="en-US" sz="8000" dirty="0"/>
              <a:t>36% </a:t>
            </a:r>
            <a:r>
              <a:rPr lang="en-US" sz="5400" dirty="0"/>
              <a:t>open</a:t>
            </a:r>
            <a:r>
              <a:rPr lang="en-US" sz="7200" dirty="0"/>
              <a:t>  </a:t>
            </a:r>
          </a:p>
        </p:txBody>
      </p:sp>
      <p:sp>
        <p:nvSpPr>
          <p:cNvPr id="5" name="Text Placeholder 4">
            <a:extLst>
              <a:ext uri="{FF2B5EF4-FFF2-40B4-BE49-F238E27FC236}">
                <a16:creationId xmlns:a16="http://schemas.microsoft.com/office/drawing/2014/main" id="{14800FAD-9CDE-4889-9A6E-AF86F27E73F1}"/>
              </a:ext>
            </a:extLst>
          </p:cNvPr>
          <p:cNvSpPr>
            <a:spLocks noGrp="1"/>
          </p:cNvSpPr>
          <p:nvPr>
            <p:ph type="body" idx="1"/>
          </p:nvPr>
        </p:nvSpPr>
        <p:spPr/>
        <p:txBody>
          <a:bodyPr>
            <a:normAutofit/>
          </a:bodyPr>
          <a:lstStyle/>
          <a:p>
            <a:r>
              <a:rPr lang="en-US" sz="2400" dirty="0"/>
              <a:t>Since 2006</a:t>
            </a:r>
          </a:p>
        </p:txBody>
      </p:sp>
      <p:sp>
        <p:nvSpPr>
          <p:cNvPr id="7" name="TextBox 6">
            <a:extLst>
              <a:ext uri="{FF2B5EF4-FFF2-40B4-BE49-F238E27FC236}">
                <a16:creationId xmlns:a16="http://schemas.microsoft.com/office/drawing/2014/main" id="{10EFEC7E-62A3-453D-BE6E-947D52297DBC}"/>
              </a:ext>
            </a:extLst>
          </p:cNvPr>
          <p:cNvSpPr txBox="1"/>
          <p:nvPr/>
        </p:nvSpPr>
        <p:spPr>
          <a:xfrm>
            <a:off x="1216404" y="5460824"/>
            <a:ext cx="8229600" cy="461665"/>
          </a:xfrm>
          <a:prstGeom prst="rect">
            <a:avLst/>
          </a:prstGeom>
          <a:noFill/>
        </p:spPr>
        <p:txBody>
          <a:bodyPr wrap="square" rtlCol="0">
            <a:spAutoFit/>
          </a:bodyPr>
          <a:lstStyle/>
          <a:p>
            <a:r>
              <a:rPr lang="en-US" sz="2400" dirty="0"/>
              <a:t>Of all 174 new school applications submitted to the SCSB</a:t>
            </a:r>
          </a:p>
        </p:txBody>
      </p:sp>
      <p:pic>
        <p:nvPicPr>
          <p:cNvPr id="9" name="Graphic 8" descr="Share">
            <a:extLst>
              <a:ext uri="{FF2B5EF4-FFF2-40B4-BE49-F238E27FC236}">
                <a16:creationId xmlns:a16="http://schemas.microsoft.com/office/drawing/2014/main" id="{F6D9D88D-01AB-476F-B7D4-0A0A718D245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5530" y="2765175"/>
            <a:ext cx="791550" cy="791550"/>
          </a:xfrm>
          <a:prstGeom prst="rect">
            <a:avLst/>
          </a:prstGeom>
        </p:spPr>
      </p:pic>
      <p:pic>
        <p:nvPicPr>
          <p:cNvPr id="11" name="Graphic 10" descr="Meeting">
            <a:extLst>
              <a:ext uri="{FF2B5EF4-FFF2-40B4-BE49-F238E27FC236}">
                <a16:creationId xmlns:a16="http://schemas.microsoft.com/office/drawing/2014/main" id="{38095FFF-DF96-4E98-A832-4107BAFDC9B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15529" y="823543"/>
            <a:ext cx="772667" cy="772667"/>
          </a:xfrm>
          <a:prstGeom prst="rect">
            <a:avLst/>
          </a:prstGeom>
        </p:spPr>
      </p:pic>
      <p:pic>
        <p:nvPicPr>
          <p:cNvPr id="13" name="Graphic 12" descr="Thumbs Up Sign">
            <a:extLst>
              <a:ext uri="{FF2B5EF4-FFF2-40B4-BE49-F238E27FC236}">
                <a16:creationId xmlns:a16="http://schemas.microsoft.com/office/drawing/2014/main" id="{281BF45B-5766-49B3-B42F-6587B94815E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15530" y="1794359"/>
            <a:ext cx="772667" cy="772667"/>
          </a:xfrm>
          <a:prstGeom prst="rect">
            <a:avLst/>
          </a:prstGeom>
        </p:spPr>
      </p:pic>
    </p:spTree>
    <p:extLst>
      <p:ext uri="{BB962C8B-B14F-4D97-AF65-F5344CB8AC3E}">
        <p14:creationId xmlns:p14="http://schemas.microsoft.com/office/powerpoint/2010/main" val="231559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0BD30-9FA9-4347-8171-66ED593F47AA}"/>
              </a:ext>
            </a:extLst>
          </p:cNvPr>
          <p:cNvSpPr>
            <a:spLocks noGrp="1"/>
          </p:cNvSpPr>
          <p:nvPr>
            <p:ph type="title"/>
          </p:nvPr>
        </p:nvSpPr>
        <p:spPr>
          <a:xfrm>
            <a:off x="1024128" y="585216"/>
            <a:ext cx="9720072" cy="1499616"/>
          </a:xfrm>
        </p:spPr>
        <p:txBody>
          <a:bodyPr/>
          <a:lstStyle/>
          <a:p>
            <a:r>
              <a:rPr lang="en-US"/>
              <a:t>By the numbers: Satellite applications</a:t>
            </a:r>
            <a:endParaRPr lang="en-US" dirty="0"/>
          </a:p>
        </p:txBody>
      </p:sp>
      <p:sp>
        <p:nvSpPr>
          <p:cNvPr id="3" name="Content Placeholder 2">
            <a:extLst>
              <a:ext uri="{FF2B5EF4-FFF2-40B4-BE49-F238E27FC236}">
                <a16:creationId xmlns:a16="http://schemas.microsoft.com/office/drawing/2014/main" id="{17A446D4-6DCE-4389-BC18-9C82BB275690}"/>
              </a:ext>
            </a:extLst>
          </p:cNvPr>
          <p:cNvSpPr>
            <a:spLocks noGrp="1"/>
          </p:cNvSpPr>
          <p:nvPr>
            <p:ph idx="1"/>
          </p:nvPr>
        </p:nvSpPr>
        <p:spPr>
          <a:xfrm>
            <a:off x="1761687" y="1983996"/>
            <a:ext cx="8982513" cy="4023360"/>
          </a:xfrm>
        </p:spPr>
        <p:txBody>
          <a:bodyPr>
            <a:normAutofit lnSpcReduction="10000"/>
          </a:bodyPr>
          <a:lstStyle/>
          <a:p>
            <a:r>
              <a:rPr lang="en-US" sz="3200" dirty="0">
                <a:ln w="0"/>
                <a:solidFill>
                  <a:schemeClr val="accent1"/>
                </a:solidFill>
                <a:effectLst>
                  <a:outerShdw blurRad="38100" dist="25400" dir="5400000" algn="ctr" rotWithShape="0">
                    <a:srgbClr val="6E747A">
                      <a:alpha val="43000"/>
                    </a:srgbClr>
                  </a:outerShdw>
                </a:effectLst>
              </a:rPr>
              <a:t>2007</a:t>
            </a:r>
            <a:r>
              <a:rPr lang="en-US" dirty="0"/>
              <a:t> – Approved in rule</a:t>
            </a:r>
          </a:p>
          <a:p>
            <a:r>
              <a:rPr lang="en-US" sz="3200" dirty="0">
                <a:ln w="0"/>
                <a:solidFill>
                  <a:schemeClr val="accent1"/>
                </a:solidFill>
                <a:effectLst>
                  <a:outerShdw blurRad="38100" dist="25400" dir="5400000" algn="ctr" rotWithShape="0">
                    <a:srgbClr val="6E747A">
                      <a:alpha val="43000"/>
                    </a:srgbClr>
                  </a:outerShdw>
                </a:effectLst>
              </a:rPr>
              <a:t>2008</a:t>
            </a:r>
            <a:r>
              <a:rPr lang="en-US" dirty="0"/>
              <a:t> – First Application</a:t>
            </a:r>
          </a:p>
          <a:p>
            <a:r>
              <a:rPr lang="en-US" sz="3200" dirty="0">
                <a:ln w="0"/>
                <a:solidFill>
                  <a:schemeClr val="accent1"/>
                </a:solidFill>
                <a:effectLst>
                  <a:outerShdw blurRad="38100" dist="25400" dir="5400000" algn="ctr" rotWithShape="0">
                    <a:srgbClr val="6E747A">
                      <a:alpha val="43000"/>
                    </a:srgbClr>
                  </a:outerShdw>
                </a:effectLst>
              </a:rPr>
              <a:t>25</a:t>
            </a:r>
            <a:r>
              <a:rPr lang="en-US" dirty="0"/>
              <a:t> – Total Satellite Applications </a:t>
            </a:r>
          </a:p>
          <a:p>
            <a:r>
              <a:rPr lang="en-US" sz="2800" dirty="0">
                <a:ln w="0"/>
                <a:solidFill>
                  <a:schemeClr val="accent1"/>
                </a:solidFill>
                <a:effectLst>
                  <a:outerShdw blurRad="38100" dist="25400" dir="5400000" algn="ctr" rotWithShape="0">
                    <a:srgbClr val="6E747A">
                      <a:alpha val="43000"/>
                    </a:srgbClr>
                  </a:outerShdw>
                </a:effectLst>
              </a:rPr>
              <a:t>19</a:t>
            </a:r>
            <a:r>
              <a:rPr lang="en-US" dirty="0"/>
              <a:t> – Approved Satellites</a:t>
            </a:r>
          </a:p>
          <a:p>
            <a:r>
              <a:rPr lang="en-US" sz="3200" dirty="0">
                <a:ln w="0"/>
                <a:solidFill>
                  <a:schemeClr val="accent1"/>
                </a:solidFill>
                <a:effectLst>
                  <a:outerShdw blurRad="38100" dist="25400" dir="5400000" algn="ctr" rotWithShape="0">
                    <a:srgbClr val="6E747A">
                      <a:alpha val="43000"/>
                    </a:srgbClr>
                  </a:outerShdw>
                </a:effectLst>
              </a:rPr>
              <a:t>76%</a:t>
            </a:r>
            <a:r>
              <a:rPr lang="en-US" dirty="0"/>
              <a:t> - Approval Rate</a:t>
            </a:r>
          </a:p>
          <a:p>
            <a:r>
              <a:rPr lang="en-US" sz="3200" dirty="0">
                <a:ln w="0"/>
                <a:solidFill>
                  <a:schemeClr val="accent1"/>
                </a:solidFill>
                <a:effectLst>
                  <a:outerShdw blurRad="38100" dist="25400" dir="5400000" algn="ctr" rotWithShape="0">
                    <a:srgbClr val="6E747A">
                      <a:alpha val="43000"/>
                    </a:srgbClr>
                  </a:outerShdw>
                </a:effectLst>
              </a:rPr>
              <a:t>95% </a:t>
            </a:r>
            <a:r>
              <a:rPr lang="en-US" dirty="0"/>
              <a:t>- Approved Schools in Operation</a:t>
            </a:r>
          </a:p>
          <a:p>
            <a:r>
              <a:rPr lang="en-US" sz="3200" dirty="0">
                <a:ln w="0"/>
                <a:solidFill>
                  <a:schemeClr val="accent1"/>
                </a:solidFill>
                <a:effectLst>
                  <a:outerShdw blurRad="38100" dist="25400" dir="5400000" algn="ctr" rotWithShape="0">
                    <a:srgbClr val="6E747A">
                      <a:alpha val="43000"/>
                    </a:srgbClr>
                  </a:outerShdw>
                </a:effectLst>
              </a:rPr>
              <a:t>6 </a:t>
            </a:r>
            <a:r>
              <a:rPr lang="en-US" dirty="0"/>
              <a:t>– Schools in the largest network (American Preparatory Academy)</a:t>
            </a:r>
          </a:p>
          <a:p>
            <a:endParaRPr lang="en-US" dirty="0"/>
          </a:p>
        </p:txBody>
      </p:sp>
    </p:spTree>
    <p:extLst>
      <p:ext uri="{BB962C8B-B14F-4D97-AF65-F5344CB8AC3E}">
        <p14:creationId xmlns:p14="http://schemas.microsoft.com/office/powerpoint/2010/main" val="168884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C607A-C278-4DF6-9A07-158A6EB8DDD0}"/>
              </a:ext>
            </a:extLst>
          </p:cNvPr>
          <p:cNvSpPr>
            <a:spLocks noGrp="1"/>
          </p:cNvSpPr>
          <p:nvPr>
            <p:ph type="title"/>
          </p:nvPr>
        </p:nvSpPr>
        <p:spPr>
          <a:xfrm>
            <a:off x="1024128" y="4971088"/>
            <a:ext cx="9720072" cy="1499616"/>
          </a:xfrm>
        </p:spPr>
        <p:txBody>
          <a:bodyPr>
            <a:normAutofit/>
          </a:bodyPr>
          <a:lstStyle/>
          <a:p>
            <a:r>
              <a:rPr lang="en-US">
                <a:solidFill>
                  <a:srgbClr val="FFFFFF"/>
                </a:solidFill>
              </a:rPr>
              <a:t>Authorizing trend</a:t>
            </a:r>
          </a:p>
        </p:txBody>
      </p:sp>
      <p:graphicFrame>
        <p:nvGraphicFramePr>
          <p:cNvPr id="4" name="Content Placeholder 3">
            <a:extLst>
              <a:ext uri="{FF2B5EF4-FFF2-40B4-BE49-F238E27FC236}">
                <a16:creationId xmlns:a16="http://schemas.microsoft.com/office/drawing/2014/main" id="{00000000-0008-0000-0000-000003000000}"/>
              </a:ext>
            </a:extLst>
          </p:cNvPr>
          <p:cNvGraphicFramePr>
            <a:graphicFrameLocks noGrp="1"/>
          </p:cNvGraphicFramePr>
          <p:nvPr>
            <p:ph idx="1"/>
            <p:extLst>
              <p:ext uri="{D42A27DB-BD31-4B8C-83A1-F6EECF244321}">
                <p14:modId xmlns:p14="http://schemas.microsoft.com/office/powerpoint/2010/main" val="1120090728"/>
              </p:ext>
            </p:extLst>
          </p:nvPr>
        </p:nvGraphicFramePr>
        <p:xfrm>
          <a:off x="642938" y="251671"/>
          <a:ext cx="10896600" cy="42897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827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8D19B9-CD27-48D3-ACF9-96B510ABCA69}"/>
              </a:ext>
            </a:extLst>
          </p:cNvPr>
          <p:cNvSpPr>
            <a:spLocks noGrp="1"/>
          </p:cNvSpPr>
          <p:nvPr>
            <p:ph type="title"/>
          </p:nvPr>
        </p:nvSpPr>
        <p:spPr>
          <a:xfrm>
            <a:off x="840998" y="965200"/>
            <a:ext cx="3824870" cy="3623578"/>
          </a:xfrm>
        </p:spPr>
        <p:txBody>
          <a:bodyPr>
            <a:normAutofit/>
          </a:bodyPr>
          <a:lstStyle/>
          <a:p>
            <a:pPr algn="r"/>
            <a:r>
              <a:rPr lang="en-US" dirty="0">
                <a:solidFill>
                  <a:srgbClr val="FFFFFF"/>
                </a:solidFill>
              </a:rPr>
              <a:t>Unique to Utah?</a:t>
            </a:r>
          </a:p>
        </p:txBody>
      </p:sp>
      <p:sp>
        <p:nvSpPr>
          <p:cNvPr id="10" name="Rectangle 9">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06598D-E58E-41CE-A016-31A605177294}"/>
              </a:ext>
            </a:extLst>
          </p:cNvPr>
          <p:cNvSpPr>
            <a:spLocks noGrp="1"/>
          </p:cNvSpPr>
          <p:nvPr>
            <p:ph idx="1"/>
          </p:nvPr>
        </p:nvSpPr>
        <p:spPr>
          <a:xfrm>
            <a:off x="6354147" y="321731"/>
            <a:ext cx="5383763" cy="6069737"/>
          </a:xfrm>
        </p:spPr>
        <p:txBody>
          <a:bodyPr anchor="ctr">
            <a:normAutofit fontScale="92500" lnSpcReduction="20000"/>
          </a:bodyPr>
          <a:lstStyle/>
          <a:p>
            <a:pPr marL="0" indent="0">
              <a:buNone/>
            </a:pPr>
            <a:endParaRPr lang="en-US" dirty="0">
              <a:solidFill>
                <a:srgbClr val="FFFFFF"/>
              </a:solidFill>
            </a:endParaRPr>
          </a:p>
          <a:p>
            <a:pPr marL="0" indent="0">
              <a:buNone/>
            </a:pPr>
            <a:r>
              <a:rPr lang="en-US" sz="4000" b="1" dirty="0">
                <a:solidFill>
                  <a:srgbClr val="FFFFFF"/>
                </a:solidFill>
              </a:rPr>
              <a:t>	</a:t>
            </a:r>
            <a:r>
              <a:rPr lang="en-US" sz="5800" b="1" dirty="0">
                <a:solidFill>
                  <a:srgbClr val="FFFFFF"/>
                </a:solidFill>
              </a:rPr>
              <a:t>7</a:t>
            </a:r>
            <a:r>
              <a:rPr lang="en-US" sz="1900" dirty="0">
                <a:solidFill>
                  <a:srgbClr val="FFFFFF"/>
                </a:solidFill>
              </a:rPr>
              <a:t>average applications received nationwide</a:t>
            </a:r>
            <a:r>
              <a:rPr lang="en-US" dirty="0">
                <a:solidFill>
                  <a:srgbClr val="FFFFFF"/>
                </a:solidFill>
              </a:rPr>
              <a:t>	     </a:t>
            </a:r>
          </a:p>
          <a:p>
            <a:pPr lvl="8">
              <a:buFont typeface="Wingdings" panose="05000000000000000000" pitchFamily="2" charset="2"/>
              <a:buChar char="§"/>
            </a:pPr>
            <a:r>
              <a:rPr lang="en-US" sz="1500" dirty="0">
                <a:solidFill>
                  <a:srgbClr val="FFFFFF"/>
                </a:solidFill>
              </a:rPr>
              <a:t>2016</a:t>
            </a:r>
          </a:p>
          <a:p>
            <a:pPr lvl="8"/>
            <a:r>
              <a:rPr lang="en-US" sz="1500" dirty="0">
                <a:solidFill>
                  <a:srgbClr val="FFFFFF"/>
                </a:solidFill>
              </a:rPr>
              <a:t>About a 50% decrease</a:t>
            </a:r>
          </a:p>
          <a:p>
            <a:pPr lvl="8"/>
            <a:r>
              <a:rPr lang="en-US" sz="1500" dirty="0">
                <a:solidFill>
                  <a:srgbClr val="FFFFFF"/>
                </a:solidFill>
              </a:rPr>
              <a:t>2010-2015 Average = 13.7</a:t>
            </a:r>
          </a:p>
          <a:p>
            <a:pPr lvl="8"/>
            <a:r>
              <a:rPr lang="en-US" sz="1500" dirty="0">
                <a:solidFill>
                  <a:srgbClr val="FFFFFF"/>
                </a:solidFill>
              </a:rPr>
              <a:t>2015-2016 Average = 7.2</a:t>
            </a:r>
          </a:p>
          <a:p>
            <a:pPr lvl="1"/>
            <a:endParaRPr lang="en-US" sz="2200" dirty="0">
              <a:solidFill>
                <a:srgbClr val="FFFFFF"/>
              </a:solidFill>
            </a:endParaRPr>
          </a:p>
          <a:p>
            <a:pPr marL="0" indent="0">
              <a:buNone/>
            </a:pPr>
            <a:r>
              <a:rPr lang="en-US" sz="5800" b="1" dirty="0">
                <a:solidFill>
                  <a:srgbClr val="FFFFFF"/>
                </a:solidFill>
              </a:rPr>
              <a:t>	7</a:t>
            </a:r>
            <a:r>
              <a:rPr lang="en-US" sz="1900" dirty="0">
                <a:solidFill>
                  <a:srgbClr val="FFFFFF"/>
                </a:solidFill>
              </a:rPr>
              <a:t>average applications received in </a:t>
            </a:r>
            <a:r>
              <a:rPr lang="en-US" dirty="0">
                <a:solidFill>
                  <a:srgbClr val="FFFFFF"/>
                </a:solidFill>
              </a:rPr>
              <a:t>Utah	     </a:t>
            </a:r>
          </a:p>
          <a:p>
            <a:pPr lvl="8">
              <a:buFont typeface="Wingdings" panose="05000000000000000000" pitchFamily="2" charset="2"/>
              <a:buChar char="§"/>
            </a:pPr>
            <a:r>
              <a:rPr lang="en-US" sz="1500" dirty="0">
                <a:solidFill>
                  <a:srgbClr val="FFFFFF"/>
                </a:solidFill>
              </a:rPr>
              <a:t>2017</a:t>
            </a:r>
          </a:p>
          <a:p>
            <a:pPr lvl="8"/>
            <a:r>
              <a:rPr lang="en-US" sz="1500" dirty="0">
                <a:solidFill>
                  <a:srgbClr val="FFFFFF"/>
                </a:solidFill>
              </a:rPr>
              <a:t>A 50% decrease</a:t>
            </a:r>
          </a:p>
          <a:p>
            <a:pPr lvl="8"/>
            <a:r>
              <a:rPr lang="en-US" sz="1500" dirty="0">
                <a:solidFill>
                  <a:srgbClr val="FFFFFF"/>
                </a:solidFill>
              </a:rPr>
              <a:t>2007-2017 Average = 14</a:t>
            </a:r>
          </a:p>
          <a:p>
            <a:pPr lvl="8">
              <a:buFont typeface="Wingdings" panose="05000000000000000000" pitchFamily="2" charset="2"/>
              <a:buChar char="§"/>
            </a:pPr>
            <a:r>
              <a:rPr lang="en-US" sz="1500" dirty="0">
                <a:solidFill>
                  <a:srgbClr val="FFFFFF"/>
                </a:solidFill>
              </a:rPr>
              <a:t>2017-2019 Average = 7</a:t>
            </a:r>
          </a:p>
          <a:p>
            <a:pPr lvl="8">
              <a:buFont typeface="Wingdings" panose="05000000000000000000" pitchFamily="2" charset="2"/>
              <a:buChar char="§"/>
            </a:pPr>
            <a:endParaRPr lang="en-US" sz="1500" dirty="0">
              <a:solidFill>
                <a:srgbClr val="FFFFFF"/>
              </a:solidFill>
            </a:endParaRPr>
          </a:p>
          <a:p>
            <a:pPr lvl="8">
              <a:buFont typeface="Wingdings" panose="05000000000000000000" pitchFamily="2" charset="2"/>
              <a:buChar char="§"/>
            </a:pPr>
            <a:endParaRPr lang="en-US" sz="1500" dirty="0">
              <a:solidFill>
                <a:srgbClr val="FFFFFF"/>
              </a:solidFill>
            </a:endParaRPr>
          </a:p>
          <a:p>
            <a:pPr marL="0" indent="0">
              <a:buNone/>
            </a:pPr>
            <a:r>
              <a:rPr lang="en-US" sz="3200" b="1" dirty="0">
                <a:solidFill>
                  <a:srgbClr val="FFFFFF"/>
                </a:solidFill>
              </a:rPr>
              <a:t>35% </a:t>
            </a:r>
            <a:r>
              <a:rPr lang="en-US" dirty="0">
                <a:solidFill>
                  <a:srgbClr val="FFFFFF"/>
                </a:solidFill>
              </a:rPr>
              <a:t>			</a:t>
            </a:r>
            <a:r>
              <a:rPr lang="en-US" sz="3200" b="1" dirty="0">
                <a:solidFill>
                  <a:srgbClr val="FFFFFF"/>
                </a:solidFill>
              </a:rPr>
              <a:t>60%</a:t>
            </a:r>
          </a:p>
          <a:p>
            <a:pPr marL="0" indent="0">
              <a:buNone/>
            </a:pPr>
            <a:r>
              <a:rPr lang="en-US" sz="1200" dirty="0">
                <a:solidFill>
                  <a:srgbClr val="FFFFFF"/>
                </a:solidFill>
              </a:rPr>
              <a:t>nationwide approval rate			Utah’s approval rate</a:t>
            </a:r>
            <a:endParaRPr lang="en-US" dirty="0">
              <a:solidFill>
                <a:srgbClr val="FFFFFF"/>
              </a:solidFill>
            </a:endParaRPr>
          </a:p>
          <a:p>
            <a:pPr marL="128016" lvl="1" indent="0">
              <a:buNone/>
            </a:pPr>
            <a:endParaRPr lang="en-US" dirty="0">
              <a:solidFill>
                <a:srgbClr val="FFFFFF"/>
              </a:solidFill>
            </a:endParaRPr>
          </a:p>
        </p:txBody>
      </p:sp>
      <p:pic>
        <p:nvPicPr>
          <p:cNvPr id="7" name="Graphic 6" descr="Downward trend">
            <a:extLst>
              <a:ext uri="{FF2B5EF4-FFF2-40B4-BE49-F238E27FC236}">
                <a16:creationId xmlns:a16="http://schemas.microsoft.com/office/drawing/2014/main" id="{A444D668-F779-49C4-B1A3-CE024EC1F5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24337" y="3341243"/>
            <a:ext cx="1891004" cy="1891004"/>
          </a:xfrm>
          <a:prstGeom prst="rect">
            <a:avLst/>
          </a:prstGeom>
        </p:spPr>
      </p:pic>
    </p:spTree>
    <p:extLst>
      <p:ext uri="{BB962C8B-B14F-4D97-AF65-F5344CB8AC3E}">
        <p14:creationId xmlns:p14="http://schemas.microsoft.com/office/powerpoint/2010/main" val="109580589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BEC4E-B6A0-4AA9-B0C0-C8BBFFE50F83}"/>
              </a:ext>
            </a:extLst>
          </p:cNvPr>
          <p:cNvSpPr>
            <a:spLocks noGrp="1"/>
          </p:cNvSpPr>
          <p:nvPr>
            <p:ph type="title"/>
          </p:nvPr>
        </p:nvSpPr>
        <p:spPr/>
        <p:txBody>
          <a:bodyPr/>
          <a:lstStyle/>
          <a:p>
            <a:r>
              <a:rPr lang="en-US" dirty="0"/>
              <a:t>Process through the years</a:t>
            </a:r>
          </a:p>
        </p:txBody>
      </p:sp>
      <p:sp>
        <p:nvSpPr>
          <p:cNvPr id="5" name="Content Placeholder 4">
            <a:extLst>
              <a:ext uri="{FF2B5EF4-FFF2-40B4-BE49-F238E27FC236}">
                <a16:creationId xmlns:a16="http://schemas.microsoft.com/office/drawing/2014/main" id="{D1753565-BA44-413D-B45E-0FAF90A364EA}"/>
              </a:ext>
            </a:extLst>
          </p:cNvPr>
          <p:cNvSpPr>
            <a:spLocks noGrp="1"/>
          </p:cNvSpPr>
          <p:nvPr>
            <p:ph idx="1"/>
          </p:nvPr>
        </p:nvSpPr>
        <p:spPr>
          <a:xfrm>
            <a:off x="1014636" y="1874940"/>
            <a:ext cx="2422593" cy="402272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pPr marL="0" indent="0">
              <a:buNone/>
            </a:pPr>
            <a:endParaRPr lang="en-US" sz="1800" dirty="0"/>
          </a:p>
          <a:p>
            <a:pPr marL="0" indent="0">
              <a:buNone/>
            </a:pPr>
            <a:r>
              <a:rPr lang="en-US" sz="1800" dirty="0"/>
              <a:t>Presentation from school over 3 months</a:t>
            </a:r>
          </a:p>
          <a:p>
            <a:pPr marL="0" indent="0">
              <a:buNone/>
            </a:pPr>
            <a:r>
              <a:rPr lang="en-US" sz="1800" dirty="0"/>
              <a:t>SCSB ranked, Recommendation to USBE </a:t>
            </a:r>
          </a:p>
          <a:p>
            <a:pPr marL="0" indent="0">
              <a:buNone/>
            </a:pPr>
            <a:r>
              <a:rPr lang="en-US" sz="1800" dirty="0"/>
              <a:t>Enrollment caps</a:t>
            </a:r>
          </a:p>
          <a:p>
            <a:endParaRPr lang="en-US" dirty="0"/>
          </a:p>
        </p:txBody>
      </p:sp>
      <p:sp>
        <p:nvSpPr>
          <p:cNvPr id="7" name="Rectangle: Rounded Corners 6">
            <a:extLst>
              <a:ext uri="{FF2B5EF4-FFF2-40B4-BE49-F238E27FC236}">
                <a16:creationId xmlns:a16="http://schemas.microsoft.com/office/drawing/2014/main" id="{1233B7AB-A35C-49AD-88DB-FB647A7F8767}"/>
              </a:ext>
            </a:extLst>
          </p:cNvPr>
          <p:cNvSpPr/>
          <p:nvPr/>
        </p:nvSpPr>
        <p:spPr>
          <a:xfrm>
            <a:off x="3495953" y="1917172"/>
            <a:ext cx="2450928" cy="398678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sz="2000" dirty="0"/>
          </a:p>
          <a:p>
            <a:r>
              <a:rPr lang="en-US" dirty="0"/>
              <a:t>Minimum score from readers to advance</a:t>
            </a:r>
          </a:p>
          <a:p>
            <a:endParaRPr lang="en-US" dirty="0"/>
          </a:p>
          <a:p>
            <a:r>
              <a:rPr lang="en-US" dirty="0"/>
              <a:t>Presentation from school over 2 months </a:t>
            </a:r>
          </a:p>
          <a:p>
            <a:endParaRPr lang="en-US" dirty="0"/>
          </a:p>
          <a:p>
            <a:r>
              <a:rPr lang="en-US" dirty="0"/>
              <a:t>SCSB ranked Recommendations</a:t>
            </a:r>
          </a:p>
        </p:txBody>
      </p:sp>
      <p:sp>
        <p:nvSpPr>
          <p:cNvPr id="8" name="Rectangle: Rounded Corners 7">
            <a:extLst>
              <a:ext uri="{FF2B5EF4-FFF2-40B4-BE49-F238E27FC236}">
                <a16:creationId xmlns:a16="http://schemas.microsoft.com/office/drawing/2014/main" id="{FDC66508-5C13-4531-B1AE-8C25C350F196}"/>
              </a:ext>
            </a:extLst>
          </p:cNvPr>
          <p:cNvSpPr/>
          <p:nvPr/>
        </p:nvSpPr>
        <p:spPr>
          <a:xfrm>
            <a:off x="6014906" y="1917172"/>
            <a:ext cx="2441196" cy="398678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r>
              <a:rPr lang="en-US" dirty="0"/>
              <a:t>Threshold removed</a:t>
            </a:r>
          </a:p>
          <a:p>
            <a:endParaRPr lang="en-US" dirty="0"/>
          </a:p>
          <a:p>
            <a:r>
              <a:rPr lang="en-US" dirty="0"/>
              <a:t>Three different processes</a:t>
            </a:r>
          </a:p>
          <a:p>
            <a:endParaRPr lang="en-US" dirty="0"/>
          </a:p>
          <a:p>
            <a:r>
              <a:rPr lang="en-US" dirty="0"/>
              <a:t>“New &amp; Creative” legislation passed</a:t>
            </a:r>
          </a:p>
        </p:txBody>
      </p:sp>
      <p:sp>
        <p:nvSpPr>
          <p:cNvPr id="9" name="Rectangle: Rounded Corners 8">
            <a:extLst>
              <a:ext uri="{FF2B5EF4-FFF2-40B4-BE49-F238E27FC236}">
                <a16:creationId xmlns:a16="http://schemas.microsoft.com/office/drawing/2014/main" id="{FFFFC69E-7CEC-4B71-9134-451BFFB540B5}"/>
              </a:ext>
            </a:extLst>
          </p:cNvPr>
          <p:cNvSpPr/>
          <p:nvPr/>
        </p:nvSpPr>
        <p:spPr>
          <a:xfrm>
            <a:off x="8504773" y="1910881"/>
            <a:ext cx="2348916" cy="398678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endParaRPr lang="en-US" dirty="0"/>
          </a:p>
          <a:p>
            <a:r>
              <a:rPr lang="en-US" dirty="0"/>
              <a:t>Proposal </a:t>
            </a:r>
          </a:p>
          <a:p>
            <a:endParaRPr lang="en-US" sz="1400" dirty="0"/>
          </a:p>
          <a:p>
            <a:r>
              <a:rPr lang="en-US" dirty="0"/>
              <a:t>Application </a:t>
            </a:r>
          </a:p>
          <a:p>
            <a:endParaRPr lang="en-US" sz="1400" dirty="0"/>
          </a:p>
          <a:p>
            <a:r>
              <a:rPr lang="en-US" dirty="0"/>
              <a:t>Capacity Interviews </a:t>
            </a:r>
          </a:p>
          <a:p>
            <a:endParaRPr lang="en-US" sz="1400" dirty="0"/>
          </a:p>
          <a:p>
            <a:r>
              <a:rPr lang="en-US" dirty="0"/>
              <a:t>Presentation to SCSB</a:t>
            </a:r>
          </a:p>
          <a:p>
            <a:r>
              <a:rPr lang="en-US" dirty="0"/>
              <a:t>(slight variations)</a:t>
            </a:r>
          </a:p>
        </p:txBody>
      </p:sp>
      <p:sp>
        <p:nvSpPr>
          <p:cNvPr id="10" name="Flowchart: Connector 9">
            <a:extLst>
              <a:ext uri="{FF2B5EF4-FFF2-40B4-BE49-F238E27FC236}">
                <a16:creationId xmlns:a16="http://schemas.microsoft.com/office/drawing/2014/main" id="{60C86F0B-F191-48EB-8AD2-8E3361FCA4D0}"/>
              </a:ext>
            </a:extLst>
          </p:cNvPr>
          <p:cNvSpPr/>
          <p:nvPr/>
        </p:nvSpPr>
        <p:spPr>
          <a:xfrm>
            <a:off x="1672258" y="1994482"/>
            <a:ext cx="1107347" cy="1073791"/>
          </a:xfrm>
          <a:prstGeom prst="flowChartConnector">
            <a:avLst/>
          </a:prstGeom>
          <a:solidFill>
            <a:schemeClr val="accent6">
              <a:lumMod val="60000"/>
              <a:lumOff val="4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t>2006</a:t>
            </a:r>
          </a:p>
        </p:txBody>
      </p:sp>
      <p:sp>
        <p:nvSpPr>
          <p:cNvPr id="11" name="Flowchart: Connector 10">
            <a:extLst>
              <a:ext uri="{FF2B5EF4-FFF2-40B4-BE49-F238E27FC236}">
                <a16:creationId xmlns:a16="http://schemas.microsoft.com/office/drawing/2014/main" id="{9ED82ACF-9673-42CC-AE40-C10B8ED2FBD1}"/>
              </a:ext>
            </a:extLst>
          </p:cNvPr>
          <p:cNvSpPr/>
          <p:nvPr/>
        </p:nvSpPr>
        <p:spPr>
          <a:xfrm>
            <a:off x="4172394" y="1994482"/>
            <a:ext cx="1107347" cy="1073791"/>
          </a:xfrm>
          <a:prstGeom prst="flowChartConnector">
            <a:avLst/>
          </a:prstGeom>
          <a:solidFill>
            <a:schemeClr val="accent6">
              <a:lumMod val="60000"/>
              <a:lumOff val="4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t>2007-2011</a:t>
            </a:r>
          </a:p>
        </p:txBody>
      </p:sp>
      <p:sp>
        <p:nvSpPr>
          <p:cNvPr id="12" name="Flowchart: Connector 11">
            <a:extLst>
              <a:ext uri="{FF2B5EF4-FFF2-40B4-BE49-F238E27FC236}">
                <a16:creationId xmlns:a16="http://schemas.microsoft.com/office/drawing/2014/main" id="{4E2A6C5B-9F25-4254-B977-515584F7DBCA}"/>
              </a:ext>
            </a:extLst>
          </p:cNvPr>
          <p:cNvSpPr/>
          <p:nvPr/>
        </p:nvSpPr>
        <p:spPr>
          <a:xfrm>
            <a:off x="6681830" y="2009162"/>
            <a:ext cx="1107347" cy="1073791"/>
          </a:xfrm>
          <a:prstGeom prst="flowChartConnector">
            <a:avLst/>
          </a:prstGeom>
          <a:solidFill>
            <a:schemeClr val="accent6">
              <a:lumMod val="60000"/>
              <a:lumOff val="4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t>2012-2014</a:t>
            </a:r>
          </a:p>
        </p:txBody>
      </p:sp>
      <p:sp>
        <p:nvSpPr>
          <p:cNvPr id="13" name="Flowchart: Connector 12">
            <a:extLst>
              <a:ext uri="{FF2B5EF4-FFF2-40B4-BE49-F238E27FC236}">
                <a16:creationId xmlns:a16="http://schemas.microsoft.com/office/drawing/2014/main" id="{1B896EA8-E214-4D19-91B7-482F1526D9DF}"/>
              </a:ext>
            </a:extLst>
          </p:cNvPr>
          <p:cNvSpPr/>
          <p:nvPr/>
        </p:nvSpPr>
        <p:spPr>
          <a:xfrm>
            <a:off x="9107515" y="1994482"/>
            <a:ext cx="1107347" cy="1073791"/>
          </a:xfrm>
          <a:prstGeom prst="flowChartConnector">
            <a:avLst/>
          </a:prstGeom>
          <a:solidFill>
            <a:schemeClr val="accent6">
              <a:lumMod val="60000"/>
              <a:lumOff val="4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t>2015-Current</a:t>
            </a:r>
          </a:p>
        </p:txBody>
      </p:sp>
      <p:sp>
        <p:nvSpPr>
          <p:cNvPr id="18" name="Arrow: Right 17">
            <a:extLst>
              <a:ext uri="{FF2B5EF4-FFF2-40B4-BE49-F238E27FC236}">
                <a16:creationId xmlns:a16="http://schemas.microsoft.com/office/drawing/2014/main" id="{FFADF5C0-3541-44C0-A0D1-9A9E0D74C53C}"/>
              </a:ext>
            </a:extLst>
          </p:cNvPr>
          <p:cNvSpPr/>
          <p:nvPr/>
        </p:nvSpPr>
        <p:spPr>
          <a:xfrm>
            <a:off x="1519158" y="5343991"/>
            <a:ext cx="8730011" cy="36072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05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3A7D8F-523C-4576-96DF-D9092622A63A}"/>
              </a:ext>
            </a:extLst>
          </p:cNvPr>
          <p:cNvSpPr>
            <a:spLocks noGrp="1"/>
          </p:cNvSpPr>
          <p:nvPr>
            <p:ph type="title"/>
          </p:nvPr>
        </p:nvSpPr>
        <p:spPr/>
        <p:txBody>
          <a:bodyPr/>
          <a:lstStyle/>
          <a:p>
            <a:r>
              <a:rPr lang="en-US" dirty="0"/>
              <a:t>Growth </a:t>
            </a:r>
            <a:r>
              <a:rPr lang="en-US" sz="3200" dirty="0"/>
              <a:t>vs. </a:t>
            </a:r>
            <a:r>
              <a:rPr lang="en-US" dirty="0"/>
              <a:t>closure</a:t>
            </a:r>
          </a:p>
        </p:txBody>
      </p:sp>
      <p:sp>
        <p:nvSpPr>
          <p:cNvPr id="5" name="Text Placeholder 4">
            <a:extLst>
              <a:ext uri="{FF2B5EF4-FFF2-40B4-BE49-F238E27FC236}">
                <a16:creationId xmlns:a16="http://schemas.microsoft.com/office/drawing/2014/main" id="{A36BF69D-1C86-4FDA-AAF5-9F1A7A0E3F6F}"/>
              </a:ext>
            </a:extLst>
          </p:cNvPr>
          <p:cNvSpPr>
            <a:spLocks noGrp="1"/>
          </p:cNvSpPr>
          <p:nvPr>
            <p:ph type="body" idx="1"/>
          </p:nvPr>
        </p:nvSpPr>
        <p:spPr>
          <a:xfrm>
            <a:off x="1024128" y="1852465"/>
            <a:ext cx="4754880" cy="822960"/>
          </a:xfrm>
        </p:spPr>
        <p:txBody>
          <a:bodyPr/>
          <a:lstStyle/>
          <a:p>
            <a:r>
              <a:rPr lang="en-US" sz="3600" dirty="0"/>
              <a:t>Growth Decisions</a:t>
            </a:r>
            <a:r>
              <a:rPr lang="en-US" dirty="0"/>
              <a:t>	</a:t>
            </a:r>
          </a:p>
        </p:txBody>
      </p:sp>
      <p:sp>
        <p:nvSpPr>
          <p:cNvPr id="6" name="Content Placeholder 5">
            <a:extLst>
              <a:ext uri="{FF2B5EF4-FFF2-40B4-BE49-F238E27FC236}">
                <a16:creationId xmlns:a16="http://schemas.microsoft.com/office/drawing/2014/main" id="{82EE30E2-5312-4C8B-B924-A7CF3CDC50FD}"/>
              </a:ext>
            </a:extLst>
          </p:cNvPr>
          <p:cNvSpPr>
            <a:spLocks noGrp="1"/>
          </p:cNvSpPr>
          <p:nvPr>
            <p:ph sz="half" idx="2"/>
          </p:nvPr>
        </p:nvSpPr>
        <p:spPr>
          <a:xfrm>
            <a:off x="1024128" y="2598672"/>
            <a:ext cx="4754880" cy="3341572"/>
          </a:xfrm>
        </p:spPr>
        <p:txBody>
          <a:bodyPr>
            <a:normAutofit fontScale="92500" lnSpcReduction="10000"/>
          </a:bodyPr>
          <a:lstStyle/>
          <a:p>
            <a:r>
              <a:rPr lang="en-US" sz="3900" dirty="0"/>
              <a:t>84% </a:t>
            </a:r>
          </a:p>
          <a:p>
            <a:r>
              <a:rPr lang="en-US" dirty="0"/>
              <a:t>LEAs max authorized enrollment post year 1</a:t>
            </a:r>
          </a:p>
          <a:p>
            <a:endParaRPr lang="en-US" sz="2800" dirty="0"/>
          </a:p>
          <a:p>
            <a:pPr marL="128016" lvl="1" indent="0">
              <a:buNone/>
            </a:pPr>
            <a:r>
              <a:rPr lang="en-US" sz="2400" dirty="0"/>
              <a:t>51% </a:t>
            </a:r>
          </a:p>
          <a:p>
            <a:pPr marL="128016" lvl="1" indent="0">
              <a:buNone/>
            </a:pPr>
            <a:r>
              <a:rPr lang="en-US" sz="2400" dirty="0"/>
              <a:t>via expansion</a:t>
            </a:r>
          </a:p>
          <a:p>
            <a:pPr marL="128016" lvl="1" indent="0">
              <a:buNone/>
            </a:pPr>
            <a:endParaRPr lang="en-US" sz="2400" dirty="0"/>
          </a:p>
          <a:p>
            <a:pPr marL="128016" lvl="1" indent="0">
              <a:buNone/>
            </a:pPr>
            <a:r>
              <a:rPr lang="en-US" sz="2400" dirty="0"/>
              <a:t>33% </a:t>
            </a:r>
          </a:p>
          <a:p>
            <a:pPr marL="128016" lvl="1" indent="0">
              <a:buNone/>
            </a:pPr>
            <a:r>
              <a:rPr lang="en-US" sz="2400" dirty="0"/>
              <a:t>built growth in</a:t>
            </a:r>
          </a:p>
        </p:txBody>
      </p:sp>
      <p:sp>
        <p:nvSpPr>
          <p:cNvPr id="7" name="Text Placeholder 6">
            <a:extLst>
              <a:ext uri="{FF2B5EF4-FFF2-40B4-BE49-F238E27FC236}">
                <a16:creationId xmlns:a16="http://schemas.microsoft.com/office/drawing/2014/main" id="{F3B0719D-E332-4A5F-BBA8-BDC723ACB088}"/>
              </a:ext>
            </a:extLst>
          </p:cNvPr>
          <p:cNvSpPr>
            <a:spLocks noGrp="1"/>
          </p:cNvSpPr>
          <p:nvPr>
            <p:ph type="body" sz="quarter" idx="3"/>
          </p:nvPr>
        </p:nvSpPr>
        <p:spPr>
          <a:xfrm>
            <a:off x="5990888" y="1852465"/>
            <a:ext cx="4754880" cy="822960"/>
          </a:xfrm>
        </p:spPr>
        <p:txBody>
          <a:bodyPr>
            <a:normAutofit/>
          </a:bodyPr>
          <a:lstStyle/>
          <a:p>
            <a:r>
              <a:rPr lang="en-US" sz="3600" dirty="0"/>
              <a:t>Closure Decisions</a:t>
            </a:r>
          </a:p>
        </p:txBody>
      </p:sp>
      <p:sp>
        <p:nvSpPr>
          <p:cNvPr id="8" name="Content Placeholder 7">
            <a:extLst>
              <a:ext uri="{FF2B5EF4-FFF2-40B4-BE49-F238E27FC236}">
                <a16:creationId xmlns:a16="http://schemas.microsoft.com/office/drawing/2014/main" id="{4BE9D2C1-4C70-416F-860F-91AC0BDBF09D}"/>
              </a:ext>
            </a:extLst>
          </p:cNvPr>
          <p:cNvSpPr>
            <a:spLocks noGrp="1"/>
          </p:cNvSpPr>
          <p:nvPr>
            <p:ph sz="quarter" idx="4"/>
          </p:nvPr>
        </p:nvSpPr>
        <p:spPr>
          <a:xfrm>
            <a:off x="5990888" y="2598672"/>
            <a:ext cx="4754880" cy="3341572"/>
          </a:xfrm>
        </p:spPr>
        <p:txBody>
          <a:bodyPr>
            <a:normAutofit lnSpcReduction="10000"/>
          </a:bodyPr>
          <a:lstStyle/>
          <a:p>
            <a:r>
              <a:rPr lang="en-US" sz="3600" dirty="0"/>
              <a:t>5</a:t>
            </a:r>
            <a:r>
              <a:rPr lang="en-US" sz="2800" dirty="0"/>
              <a:t> </a:t>
            </a:r>
          </a:p>
          <a:p>
            <a:r>
              <a:rPr lang="en-US" dirty="0"/>
              <a:t>LEAs “closed” after operating </a:t>
            </a:r>
          </a:p>
          <a:p>
            <a:r>
              <a:rPr lang="en-US" sz="3600" dirty="0"/>
              <a:t>2</a:t>
            </a:r>
            <a:r>
              <a:rPr lang="en-US" sz="2800" dirty="0"/>
              <a:t> </a:t>
            </a:r>
          </a:p>
          <a:p>
            <a:r>
              <a:rPr lang="en-US" dirty="0"/>
              <a:t>LEAs authorization rescinded</a:t>
            </a:r>
          </a:p>
          <a:p>
            <a:r>
              <a:rPr lang="en-US" sz="3600" dirty="0"/>
              <a:t>3</a:t>
            </a:r>
            <a:r>
              <a:rPr lang="en-US" sz="2800" dirty="0"/>
              <a:t> </a:t>
            </a:r>
          </a:p>
          <a:p>
            <a:r>
              <a:rPr lang="en-US" dirty="0"/>
              <a:t>LEAs failed to open</a:t>
            </a:r>
          </a:p>
        </p:txBody>
      </p:sp>
    </p:spTree>
    <p:extLst>
      <p:ext uri="{BB962C8B-B14F-4D97-AF65-F5344CB8AC3E}">
        <p14:creationId xmlns:p14="http://schemas.microsoft.com/office/powerpoint/2010/main" val="3718672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1002</Words>
  <Application>Microsoft Office PowerPoint</Application>
  <PresentationFormat>Widescreen</PresentationFormat>
  <Paragraphs>208</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Tw Cen MT</vt:lpstr>
      <vt:lpstr>Tw Cen MT Condensed</vt:lpstr>
      <vt:lpstr>Wingdings</vt:lpstr>
      <vt:lpstr>Wingdings 3</vt:lpstr>
      <vt:lpstr>Integral</vt:lpstr>
      <vt:lpstr>Authorizing in Utah </vt:lpstr>
      <vt:lpstr>Scope</vt:lpstr>
      <vt:lpstr>By the Numbers: New Schools applications</vt:lpstr>
      <vt:lpstr>59% Present  40% Approved 36% open  </vt:lpstr>
      <vt:lpstr>By the numbers: Satellite applications</vt:lpstr>
      <vt:lpstr>Authorizing trend</vt:lpstr>
      <vt:lpstr>Unique to Utah?</vt:lpstr>
      <vt:lpstr>Process through the years</vt:lpstr>
      <vt:lpstr>Growth vs. closure</vt:lpstr>
      <vt:lpstr>What the data tells us</vt:lpstr>
      <vt:lpstr>Year 1 trends are highly predictive </vt:lpstr>
      <vt:lpstr>Satellites perform better </vt:lpstr>
      <vt:lpstr>Satellites perform better </vt:lpstr>
      <vt:lpstr>Size of cohort does not yield a clear trend </vt:lpstr>
      <vt:lpstr>new process produces higher student outcomes </vt:lpstr>
      <vt:lpstr>Schools opening early/late do worse </vt:lpstr>
      <vt:lpstr>Longevity matters </vt:lpstr>
      <vt:lpstr>Implications for students</vt:lpstr>
      <vt:lpstr>Ideas for authorizing changes</vt:lpstr>
      <vt:lpstr>Questions the data raised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Authorizing in Utah </dc:title>
  <dc:creator>Cisneros, Rabecca</dc:creator>
  <cp:lastModifiedBy>Cisneros, Rabecca</cp:lastModifiedBy>
  <cp:revision>17</cp:revision>
  <dcterms:created xsi:type="dcterms:W3CDTF">2018-12-03T19:34:26Z</dcterms:created>
  <dcterms:modified xsi:type="dcterms:W3CDTF">2018-12-05T19:39:32Z</dcterms:modified>
</cp:coreProperties>
</file>