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76" r:id="rId3"/>
    <p:sldId id="261" r:id="rId4"/>
    <p:sldId id="262" r:id="rId5"/>
    <p:sldId id="263" r:id="rId6"/>
    <p:sldId id="280" r:id="rId7"/>
    <p:sldId id="274" r:id="rId8"/>
    <p:sldId id="264" r:id="rId9"/>
    <p:sldId id="275" r:id="rId10"/>
    <p:sldId id="257" r:id="rId11"/>
    <p:sldId id="273" r:id="rId12"/>
    <p:sldId id="279" r:id="rId13"/>
    <p:sldId id="258" r:id="rId14"/>
    <p:sldId id="259" r:id="rId15"/>
    <p:sldId id="260" r:id="rId16"/>
    <p:sldId id="267" r:id="rId17"/>
    <p:sldId id="277" r:id="rId18"/>
    <p:sldId id="278" r:id="rId19"/>
    <p:sldId id="265" r:id="rId20"/>
    <p:sldId id="271" r:id="rId21"/>
    <p:sldId id="266" r:id="rId22"/>
    <p:sldId id="268" r:id="rId23"/>
    <p:sldId id="270" r:id="rId24"/>
    <p:sldId id="269" r:id="rId25"/>
    <p:sldId id="27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25" d="100"/>
          <a:sy n="125" d="100"/>
        </p:scale>
        <p:origin x="29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9/11/2019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9/11/2019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85D89-E57D-412C-8F2F-EAF406BBD728}"/>
              </a:ext>
            </a:extLst>
          </p:cNvPr>
          <p:cNvSpPr>
            <a:spLocks noGrp="1"/>
          </p:cNvSpPr>
          <p:nvPr>
            <p:ph type="ctrTitle"/>
          </p:nvPr>
        </p:nvSpPr>
        <p:spPr/>
        <p:txBody>
          <a:bodyPr/>
          <a:lstStyle/>
          <a:p>
            <a:r>
              <a:rPr lang="en-US" dirty="0"/>
              <a:t>Lessons Learned from AISU Closure</a:t>
            </a:r>
          </a:p>
        </p:txBody>
      </p:sp>
      <p:sp>
        <p:nvSpPr>
          <p:cNvPr id="3" name="Subtitle 2">
            <a:extLst>
              <a:ext uri="{FF2B5EF4-FFF2-40B4-BE49-F238E27FC236}">
                <a16:creationId xmlns:a16="http://schemas.microsoft.com/office/drawing/2014/main" id="{55F6828C-E55C-46F2-B39F-093657CB6DC9}"/>
              </a:ext>
            </a:extLst>
          </p:cNvPr>
          <p:cNvSpPr>
            <a:spLocks noGrp="1"/>
          </p:cNvSpPr>
          <p:nvPr>
            <p:ph type="subTitle" idx="1"/>
          </p:nvPr>
        </p:nvSpPr>
        <p:spPr/>
        <p:txBody>
          <a:bodyPr/>
          <a:lstStyle/>
          <a:p>
            <a:endParaRPr lang="en-US"/>
          </a:p>
        </p:txBody>
      </p:sp>
      <p:pic>
        <p:nvPicPr>
          <p:cNvPr id="4" name="Picture 3" descr="A picture containing gear, metalware&#10;&#10;Description automatically generated">
            <a:extLst>
              <a:ext uri="{FF2B5EF4-FFF2-40B4-BE49-F238E27FC236}">
                <a16:creationId xmlns:a16="http://schemas.microsoft.com/office/drawing/2014/main" id="{1E6ABA80-C889-456E-B565-3408A53358DB}"/>
              </a:ext>
            </a:extLst>
          </p:cNvPr>
          <p:cNvPicPr>
            <a:picLocks noChangeAspect="1"/>
          </p:cNvPicPr>
          <p:nvPr/>
        </p:nvPicPr>
        <p:blipFill>
          <a:blip r:embed="rId2"/>
          <a:stretch>
            <a:fillRect/>
          </a:stretch>
        </p:blipFill>
        <p:spPr>
          <a:xfrm>
            <a:off x="9299569" y="2034073"/>
            <a:ext cx="2892430" cy="2892430"/>
          </a:xfrm>
          <a:prstGeom prst="rect">
            <a:avLst/>
          </a:prstGeom>
        </p:spPr>
      </p:pic>
    </p:spTree>
    <p:extLst>
      <p:ext uri="{BB962C8B-B14F-4D97-AF65-F5344CB8AC3E}">
        <p14:creationId xmlns:p14="http://schemas.microsoft.com/office/powerpoint/2010/main" val="1136053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0F320-67C7-425E-9CD8-5C06E6095CAD}"/>
              </a:ext>
            </a:extLst>
          </p:cNvPr>
          <p:cNvSpPr>
            <a:spLocks noGrp="1"/>
          </p:cNvSpPr>
          <p:nvPr>
            <p:ph type="title"/>
          </p:nvPr>
        </p:nvSpPr>
        <p:spPr>
          <a:xfrm>
            <a:off x="252919" y="1123837"/>
            <a:ext cx="2947482" cy="4175951"/>
          </a:xfrm>
        </p:spPr>
        <p:txBody>
          <a:bodyPr/>
          <a:lstStyle/>
          <a:p>
            <a:r>
              <a:rPr lang="en-US" dirty="0"/>
              <a:t>Learning Opportunities: Continuing to Improve Authorizing Decisions</a:t>
            </a:r>
            <a:br>
              <a:rPr lang="en-US" dirty="0"/>
            </a:br>
            <a:endParaRPr lang="en-US" dirty="0"/>
          </a:p>
        </p:txBody>
      </p:sp>
      <p:sp>
        <p:nvSpPr>
          <p:cNvPr id="3" name="Content Placeholder 2">
            <a:extLst>
              <a:ext uri="{FF2B5EF4-FFF2-40B4-BE49-F238E27FC236}">
                <a16:creationId xmlns:a16="http://schemas.microsoft.com/office/drawing/2014/main" id="{7DE0332B-4E03-473D-B2B5-3479097455AC}"/>
              </a:ext>
            </a:extLst>
          </p:cNvPr>
          <p:cNvSpPr>
            <a:spLocks noGrp="1"/>
          </p:cNvSpPr>
          <p:nvPr>
            <p:ph idx="1"/>
          </p:nvPr>
        </p:nvSpPr>
        <p:spPr/>
        <p:txBody>
          <a:bodyPr/>
          <a:lstStyle/>
          <a:p>
            <a:r>
              <a:rPr lang="en-US" dirty="0"/>
              <a:t>A good idea is not enough: the individuals involved, and the implementation of the idea are key to success.</a:t>
            </a:r>
          </a:p>
          <a:p>
            <a:pPr lvl="1"/>
            <a:r>
              <a:rPr lang="en-US" dirty="0"/>
              <a:t>AISU’s mission was intriguing. The idea put forward was enough to be approved by the SCSB and the USBE (at the time, charter schools had to have both boards’ approval). </a:t>
            </a:r>
          </a:p>
          <a:p>
            <a:pPr lvl="1"/>
            <a:r>
              <a:rPr lang="en-US" dirty="0"/>
              <a:t>There must be more than a good idea. While there were different ways the AISU charter could have been implemented, there were warning signs in the charter application that implementation of the idea as presented could be problematic.</a:t>
            </a:r>
          </a:p>
        </p:txBody>
      </p:sp>
      <p:pic>
        <p:nvPicPr>
          <p:cNvPr id="4" name="Picture 3" descr="A picture containing gear, metalware&#10;&#10;Description automatically generated">
            <a:extLst>
              <a:ext uri="{FF2B5EF4-FFF2-40B4-BE49-F238E27FC236}">
                <a16:creationId xmlns:a16="http://schemas.microsoft.com/office/drawing/2014/main" id="{593F9768-37D6-4E10-8D83-EA979E61528C}"/>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464903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0F320-67C7-425E-9CD8-5C06E6095CAD}"/>
              </a:ext>
            </a:extLst>
          </p:cNvPr>
          <p:cNvSpPr>
            <a:spLocks noGrp="1"/>
          </p:cNvSpPr>
          <p:nvPr>
            <p:ph type="title"/>
          </p:nvPr>
        </p:nvSpPr>
        <p:spPr/>
        <p:txBody>
          <a:bodyPr/>
          <a:lstStyle/>
          <a:p>
            <a:r>
              <a:rPr lang="en-US" dirty="0"/>
              <a:t>Learning Opportunities: Governing Boards</a:t>
            </a:r>
            <a:br>
              <a:rPr lang="en-US" dirty="0"/>
            </a:br>
            <a:br>
              <a:rPr lang="en-US" dirty="0"/>
            </a:br>
            <a:endParaRPr lang="en-US" dirty="0"/>
          </a:p>
        </p:txBody>
      </p:sp>
      <p:sp>
        <p:nvSpPr>
          <p:cNvPr id="3" name="Content Placeholder 2">
            <a:extLst>
              <a:ext uri="{FF2B5EF4-FFF2-40B4-BE49-F238E27FC236}">
                <a16:creationId xmlns:a16="http://schemas.microsoft.com/office/drawing/2014/main" id="{7DE0332B-4E03-473D-B2B5-3479097455AC}"/>
              </a:ext>
            </a:extLst>
          </p:cNvPr>
          <p:cNvSpPr>
            <a:spLocks noGrp="1"/>
          </p:cNvSpPr>
          <p:nvPr>
            <p:ph idx="1"/>
          </p:nvPr>
        </p:nvSpPr>
        <p:spPr/>
        <p:txBody>
          <a:bodyPr/>
          <a:lstStyle/>
          <a:p>
            <a:r>
              <a:rPr lang="en-US" dirty="0"/>
              <a:t>Governing boards play an essential role in identifying and resolving concerns early.</a:t>
            </a:r>
          </a:p>
          <a:p>
            <a:pPr lvl="1"/>
            <a:r>
              <a:rPr lang="en-US" dirty="0"/>
              <a:t>While the current SCSB Oversight Model would have caught problems earlier, AISU’s initial governing board could have identified and sought to resolve some of the spending and internal control issues even earlier than the current SCSB Oversight Model could have.</a:t>
            </a:r>
          </a:p>
          <a:p>
            <a:pPr lvl="1"/>
            <a:r>
              <a:rPr lang="en-US" dirty="0"/>
              <a:t>Governing boards can resolve problems earlier than the SCSB can. This can be done when, instead of focusing administrivia, school’s governing boards focus on active governance, including the school’s financial health and academic performance. </a:t>
            </a:r>
          </a:p>
        </p:txBody>
      </p:sp>
      <p:pic>
        <p:nvPicPr>
          <p:cNvPr id="4" name="Picture 3" descr="A picture containing gear, metalware&#10;&#10;Description automatically generated">
            <a:extLst>
              <a:ext uri="{FF2B5EF4-FFF2-40B4-BE49-F238E27FC236}">
                <a16:creationId xmlns:a16="http://schemas.microsoft.com/office/drawing/2014/main" id="{F5DA03BC-2859-4C3E-9019-3A29B8F2C7B3}"/>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3897909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E0FFF-4B99-4BF6-AD2E-34400916383D}"/>
              </a:ext>
            </a:extLst>
          </p:cNvPr>
          <p:cNvSpPr>
            <a:spLocks noGrp="1"/>
          </p:cNvSpPr>
          <p:nvPr>
            <p:ph type="title"/>
          </p:nvPr>
        </p:nvSpPr>
        <p:spPr/>
        <p:txBody>
          <a:bodyPr/>
          <a:lstStyle/>
          <a:p>
            <a:r>
              <a:rPr lang="en-US" dirty="0"/>
              <a:t>Learning Opportunities: Transitions</a:t>
            </a:r>
            <a:br>
              <a:rPr lang="en-US" dirty="0"/>
            </a:br>
            <a:br>
              <a:rPr lang="en-US" dirty="0"/>
            </a:br>
            <a:endParaRPr lang="en-US" dirty="0"/>
          </a:p>
        </p:txBody>
      </p:sp>
      <p:sp>
        <p:nvSpPr>
          <p:cNvPr id="3" name="Content Placeholder 2">
            <a:extLst>
              <a:ext uri="{FF2B5EF4-FFF2-40B4-BE49-F238E27FC236}">
                <a16:creationId xmlns:a16="http://schemas.microsoft.com/office/drawing/2014/main" id="{93065A7C-0C0F-4988-BCA5-9F3795688F7F}"/>
              </a:ext>
            </a:extLst>
          </p:cNvPr>
          <p:cNvSpPr>
            <a:spLocks noGrp="1"/>
          </p:cNvSpPr>
          <p:nvPr>
            <p:ph idx="1"/>
          </p:nvPr>
        </p:nvSpPr>
        <p:spPr/>
        <p:txBody>
          <a:bodyPr/>
          <a:lstStyle/>
          <a:p>
            <a:r>
              <a:rPr lang="en-US" dirty="0"/>
              <a:t>Major transitions in schools can create challenges.</a:t>
            </a:r>
          </a:p>
          <a:p>
            <a:pPr lvl="1"/>
            <a:r>
              <a:rPr lang="en-US" dirty="0"/>
              <a:t>Beginning summer 2017, AISU made changes to their leadership, governing board, and business manager. </a:t>
            </a:r>
          </a:p>
          <a:p>
            <a:pPr lvl="1"/>
            <a:r>
              <a:rPr lang="en-US" dirty="0"/>
              <a:t>Such transitions may be necessary and even essential to saving a school, but they also create a disruption to the system. They can create added uncertainty and additional challenges. </a:t>
            </a:r>
          </a:p>
        </p:txBody>
      </p:sp>
      <p:pic>
        <p:nvPicPr>
          <p:cNvPr id="4" name="Picture 3" descr="A picture containing gear, metalware&#10;&#10;Description automatically generated">
            <a:extLst>
              <a:ext uri="{FF2B5EF4-FFF2-40B4-BE49-F238E27FC236}">
                <a16:creationId xmlns:a16="http://schemas.microsoft.com/office/drawing/2014/main" id="{C4327234-B4F7-4C4C-BCC3-9CFDF27A66CC}"/>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3564391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C0360-125B-456E-B354-AB297A664BBB}"/>
              </a:ext>
            </a:extLst>
          </p:cNvPr>
          <p:cNvSpPr>
            <a:spLocks noGrp="1"/>
          </p:cNvSpPr>
          <p:nvPr>
            <p:ph type="title"/>
          </p:nvPr>
        </p:nvSpPr>
        <p:spPr/>
        <p:txBody>
          <a:bodyPr/>
          <a:lstStyle/>
          <a:p>
            <a:r>
              <a:rPr lang="en-US" dirty="0"/>
              <a:t>Learning Opportunities:</a:t>
            </a:r>
            <a:br>
              <a:rPr lang="en-US" dirty="0"/>
            </a:br>
            <a:r>
              <a:rPr lang="en-US" dirty="0"/>
              <a:t>Transparency</a:t>
            </a:r>
            <a:br>
              <a:rPr lang="en-US" dirty="0"/>
            </a:br>
            <a:br>
              <a:rPr lang="en-US" dirty="0"/>
            </a:br>
            <a:endParaRPr lang="en-US" dirty="0"/>
          </a:p>
        </p:txBody>
      </p:sp>
      <p:sp>
        <p:nvSpPr>
          <p:cNvPr id="3" name="Content Placeholder 2">
            <a:extLst>
              <a:ext uri="{FF2B5EF4-FFF2-40B4-BE49-F238E27FC236}">
                <a16:creationId xmlns:a16="http://schemas.microsoft.com/office/drawing/2014/main" id="{8C54C856-77EF-4F1B-B9BC-D4D3957DD572}"/>
              </a:ext>
            </a:extLst>
          </p:cNvPr>
          <p:cNvSpPr>
            <a:spLocks noGrp="1"/>
          </p:cNvSpPr>
          <p:nvPr>
            <p:ph idx="1"/>
          </p:nvPr>
        </p:nvSpPr>
        <p:spPr/>
        <p:txBody>
          <a:bodyPr/>
          <a:lstStyle/>
          <a:p>
            <a:r>
              <a:rPr lang="en-US" dirty="0"/>
              <a:t>The SCSB need not be fearful of making public a school’s deficiencies and SCSB’s work in holding the school accountable when warranted.</a:t>
            </a:r>
          </a:p>
          <a:p>
            <a:pPr lvl="1"/>
            <a:r>
              <a:rPr lang="en-US" dirty="0"/>
              <a:t>Since at least 2017, the SCSB monitored AISU and acted in response to deficiencies. However, until December 2018, the actions taken were not public. </a:t>
            </a:r>
          </a:p>
          <a:p>
            <a:pPr lvl="1"/>
            <a:r>
              <a:rPr lang="en-US" dirty="0"/>
              <a:t>Many schools express concern that public action will negatively impact enrollment, thus hindering the school’s ability to resolve problems. Data supports that on average there is a negative impact on enrollment at first. However, if the school successfully resolves the concerns, enrollment typically quickly rebounds. </a:t>
            </a:r>
          </a:p>
        </p:txBody>
      </p:sp>
      <p:pic>
        <p:nvPicPr>
          <p:cNvPr id="4" name="Picture 3" descr="A picture containing gear, metalware&#10;&#10;Description automatically generated">
            <a:extLst>
              <a:ext uri="{FF2B5EF4-FFF2-40B4-BE49-F238E27FC236}">
                <a16:creationId xmlns:a16="http://schemas.microsoft.com/office/drawing/2014/main" id="{BE441D5E-944F-447E-BE6A-41C1BBD8E142}"/>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2601819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2E8EA-8CAC-4E51-BA9D-BF8E8EE7BBD4}"/>
              </a:ext>
            </a:extLst>
          </p:cNvPr>
          <p:cNvSpPr>
            <a:spLocks noGrp="1"/>
          </p:cNvSpPr>
          <p:nvPr>
            <p:ph type="title"/>
          </p:nvPr>
        </p:nvSpPr>
        <p:spPr/>
        <p:txBody>
          <a:bodyPr/>
          <a:lstStyle/>
          <a:p>
            <a:r>
              <a:rPr lang="en-US" dirty="0"/>
              <a:t>Learning Opportunities: Document and Official Notifications</a:t>
            </a:r>
            <a:br>
              <a:rPr lang="en-US" dirty="0"/>
            </a:br>
            <a:br>
              <a:rPr lang="en-US" dirty="0"/>
            </a:br>
            <a:endParaRPr lang="en-US" dirty="0"/>
          </a:p>
        </p:txBody>
      </p:sp>
      <p:sp>
        <p:nvSpPr>
          <p:cNvPr id="3" name="Content Placeholder 2">
            <a:extLst>
              <a:ext uri="{FF2B5EF4-FFF2-40B4-BE49-F238E27FC236}">
                <a16:creationId xmlns:a16="http://schemas.microsoft.com/office/drawing/2014/main" id="{34E41B16-D0E0-4848-9D93-077C65CBC45B}"/>
              </a:ext>
            </a:extLst>
          </p:cNvPr>
          <p:cNvSpPr>
            <a:spLocks noGrp="1"/>
          </p:cNvSpPr>
          <p:nvPr>
            <p:ph idx="1"/>
          </p:nvPr>
        </p:nvSpPr>
        <p:spPr/>
        <p:txBody>
          <a:bodyPr/>
          <a:lstStyle/>
          <a:p>
            <a:r>
              <a:rPr lang="en-US" dirty="0"/>
              <a:t>Direction to schools and notifications to USBE or other state agencies needs to be formal and in writing.</a:t>
            </a:r>
          </a:p>
          <a:p>
            <a:pPr lvl="1"/>
            <a:r>
              <a:rPr lang="en-US" dirty="0"/>
              <a:t>When the SCSB received credible information of potential financial mismanagement or fraud at AISU, the SCSB unofficially notified USBE and the AG’s office. </a:t>
            </a:r>
          </a:p>
          <a:p>
            <a:pPr lvl="1"/>
            <a:r>
              <a:rPr lang="en-US" dirty="0"/>
              <a:t>The SCSB also directed AISU to conduct a forensic investigation in August 2017, but the direction was not formal or in writing. When AISU chose not to do a forensic audit due to cost, the SCSB did not force AISU to follow its direction.</a:t>
            </a:r>
          </a:p>
        </p:txBody>
      </p:sp>
      <p:pic>
        <p:nvPicPr>
          <p:cNvPr id="4" name="Picture 3" descr="A picture containing gear, metalware&#10;&#10;Description automatically generated">
            <a:extLst>
              <a:ext uri="{FF2B5EF4-FFF2-40B4-BE49-F238E27FC236}">
                <a16:creationId xmlns:a16="http://schemas.microsoft.com/office/drawing/2014/main" id="{D9FCFBD0-0547-4757-9BB6-A5B3FBE2FB65}"/>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2719860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0FC81-DCF0-475D-9C23-A7A26B88A8B3}"/>
              </a:ext>
            </a:extLst>
          </p:cNvPr>
          <p:cNvSpPr>
            <a:spLocks noGrp="1"/>
          </p:cNvSpPr>
          <p:nvPr>
            <p:ph type="title"/>
          </p:nvPr>
        </p:nvSpPr>
        <p:spPr/>
        <p:txBody>
          <a:bodyPr/>
          <a:lstStyle/>
          <a:p>
            <a:r>
              <a:rPr lang="en-US" dirty="0"/>
              <a:t>Learning Opportunities: Closure Timeline</a:t>
            </a:r>
            <a:br>
              <a:rPr lang="en-US" dirty="0"/>
            </a:br>
            <a:br>
              <a:rPr lang="en-US" dirty="0"/>
            </a:br>
            <a:endParaRPr lang="en-US" dirty="0"/>
          </a:p>
        </p:txBody>
      </p:sp>
      <p:sp>
        <p:nvSpPr>
          <p:cNvPr id="3" name="Content Placeholder 2">
            <a:extLst>
              <a:ext uri="{FF2B5EF4-FFF2-40B4-BE49-F238E27FC236}">
                <a16:creationId xmlns:a16="http://schemas.microsoft.com/office/drawing/2014/main" id="{33F4BFC5-BF93-4371-94D7-7D74219F9F19}"/>
              </a:ext>
            </a:extLst>
          </p:cNvPr>
          <p:cNvSpPr>
            <a:spLocks noGrp="1"/>
          </p:cNvSpPr>
          <p:nvPr>
            <p:ph idx="1"/>
          </p:nvPr>
        </p:nvSpPr>
        <p:spPr/>
        <p:txBody>
          <a:bodyPr/>
          <a:lstStyle/>
          <a:p>
            <a:r>
              <a:rPr lang="en-US" dirty="0"/>
              <a:t>It is important to keep to the set timelines and plans established in the SCSB developed closure manual.</a:t>
            </a:r>
          </a:p>
          <a:p>
            <a:pPr lvl="1"/>
            <a:r>
              <a:rPr lang="en-US" dirty="0"/>
              <a:t>During closure, the SCSB deferred to USBE and the financial timelines set in a letter to AISU by USBE. This changed a key date for the inventory of assets so that AISU was not forced to make clear their intentions with assets until after the deadline to pay the Special Education funds.</a:t>
            </a:r>
          </a:p>
        </p:txBody>
      </p:sp>
      <p:pic>
        <p:nvPicPr>
          <p:cNvPr id="4" name="Picture 3" descr="A picture containing gear, metalware&#10;&#10;Description automatically generated">
            <a:extLst>
              <a:ext uri="{FF2B5EF4-FFF2-40B4-BE49-F238E27FC236}">
                <a16:creationId xmlns:a16="http://schemas.microsoft.com/office/drawing/2014/main" id="{EE991A02-13F1-486D-A64E-34347520DD78}"/>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422242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0FC81-DCF0-475D-9C23-A7A26B88A8B3}"/>
              </a:ext>
            </a:extLst>
          </p:cNvPr>
          <p:cNvSpPr>
            <a:spLocks noGrp="1"/>
          </p:cNvSpPr>
          <p:nvPr>
            <p:ph type="title"/>
          </p:nvPr>
        </p:nvSpPr>
        <p:spPr/>
        <p:txBody>
          <a:bodyPr/>
          <a:lstStyle/>
          <a:p>
            <a:r>
              <a:rPr lang="en-US" dirty="0"/>
              <a:t>Learning Opportunities: Closure Oversight</a:t>
            </a:r>
            <a:br>
              <a:rPr lang="en-US" dirty="0"/>
            </a:br>
            <a:br>
              <a:rPr lang="en-US" dirty="0"/>
            </a:br>
            <a:endParaRPr lang="en-US" dirty="0"/>
          </a:p>
        </p:txBody>
      </p:sp>
      <p:sp>
        <p:nvSpPr>
          <p:cNvPr id="3" name="Content Placeholder 2">
            <a:extLst>
              <a:ext uri="{FF2B5EF4-FFF2-40B4-BE49-F238E27FC236}">
                <a16:creationId xmlns:a16="http://schemas.microsoft.com/office/drawing/2014/main" id="{33F4BFC5-BF93-4371-94D7-7D74219F9F19}"/>
              </a:ext>
            </a:extLst>
          </p:cNvPr>
          <p:cNvSpPr>
            <a:spLocks noGrp="1"/>
          </p:cNvSpPr>
          <p:nvPr>
            <p:ph idx="1"/>
          </p:nvPr>
        </p:nvSpPr>
        <p:spPr/>
        <p:txBody>
          <a:bodyPr/>
          <a:lstStyle/>
          <a:p>
            <a:r>
              <a:rPr lang="en-US" dirty="0"/>
              <a:t>Despite having procedures in place, the SCSB has little to no authority to ensure implementation.</a:t>
            </a:r>
          </a:p>
          <a:p>
            <a:pPr lvl="1"/>
            <a:r>
              <a:rPr lang="en-US" dirty="0"/>
              <a:t>Statute provides authorizers oversight of the closure process, but authorizers lack the tools to exercise that oversight. During closure, AISU questioned the extent of SCSB “oversight”. </a:t>
            </a:r>
          </a:p>
          <a:p>
            <a:pPr lvl="1"/>
            <a:r>
              <a:rPr lang="en-US" dirty="0"/>
              <a:t>Staff and SCSB AAG directed AISU to pay what was owed to the federal and state for Special Education funds. This direction was not followed, but short of litigation the SCSB had no way to enforce direction or to access assets to liquidate them.</a:t>
            </a:r>
          </a:p>
        </p:txBody>
      </p:sp>
      <p:pic>
        <p:nvPicPr>
          <p:cNvPr id="4" name="Picture 3" descr="A picture containing gear, metalware&#10;&#10;Description automatically generated">
            <a:extLst>
              <a:ext uri="{FF2B5EF4-FFF2-40B4-BE49-F238E27FC236}">
                <a16:creationId xmlns:a16="http://schemas.microsoft.com/office/drawing/2014/main" id="{59BE06CF-1955-41E5-8F2E-F31750C2C262}"/>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1281361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E1400-2ACA-4E3E-8CD0-E549BC8F5186}"/>
              </a:ext>
            </a:extLst>
          </p:cNvPr>
          <p:cNvSpPr>
            <a:spLocks noGrp="1"/>
          </p:cNvSpPr>
          <p:nvPr>
            <p:ph type="title"/>
          </p:nvPr>
        </p:nvSpPr>
        <p:spPr/>
        <p:txBody>
          <a:bodyPr/>
          <a:lstStyle/>
          <a:p>
            <a:r>
              <a:rPr lang="en-US" dirty="0"/>
              <a:t>Possible Changes</a:t>
            </a:r>
          </a:p>
        </p:txBody>
      </p:sp>
      <p:sp>
        <p:nvSpPr>
          <p:cNvPr id="3" name="Text Placeholder 2">
            <a:extLst>
              <a:ext uri="{FF2B5EF4-FFF2-40B4-BE49-F238E27FC236}">
                <a16:creationId xmlns:a16="http://schemas.microsoft.com/office/drawing/2014/main" id="{6DDDB1A1-3FC4-4FB4-9820-B905857BA2D5}"/>
              </a:ext>
            </a:extLst>
          </p:cNvPr>
          <p:cNvSpPr>
            <a:spLocks noGrp="1"/>
          </p:cNvSpPr>
          <p:nvPr>
            <p:ph type="body" idx="1"/>
          </p:nvPr>
        </p:nvSpPr>
        <p:spPr/>
        <p:txBody>
          <a:bodyPr/>
          <a:lstStyle/>
          <a:p>
            <a:r>
              <a:rPr lang="en-US" dirty="0"/>
              <a:t>What changes we can make and what changes we can seek</a:t>
            </a:r>
          </a:p>
        </p:txBody>
      </p:sp>
      <p:pic>
        <p:nvPicPr>
          <p:cNvPr id="6" name="Picture 5" descr="A picture containing gear, metalware&#10;&#10;Description automatically generated">
            <a:extLst>
              <a:ext uri="{FF2B5EF4-FFF2-40B4-BE49-F238E27FC236}">
                <a16:creationId xmlns:a16="http://schemas.microsoft.com/office/drawing/2014/main" id="{269F6EC0-024D-445F-A7BF-B9C911E6B382}"/>
              </a:ext>
            </a:extLst>
          </p:cNvPr>
          <p:cNvPicPr>
            <a:picLocks noChangeAspect="1"/>
          </p:cNvPicPr>
          <p:nvPr/>
        </p:nvPicPr>
        <p:blipFill>
          <a:blip r:embed="rId2"/>
          <a:stretch>
            <a:fillRect/>
          </a:stretch>
        </p:blipFill>
        <p:spPr>
          <a:xfrm>
            <a:off x="9391476" y="2354739"/>
            <a:ext cx="1809924" cy="1809924"/>
          </a:xfrm>
          <a:prstGeom prst="rect">
            <a:avLst/>
          </a:prstGeom>
        </p:spPr>
      </p:pic>
    </p:spTree>
    <p:extLst>
      <p:ext uri="{BB962C8B-B14F-4D97-AF65-F5344CB8AC3E}">
        <p14:creationId xmlns:p14="http://schemas.microsoft.com/office/powerpoint/2010/main" val="102919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43FF7-1081-4C57-BCE3-29BDF8DBDB9F}"/>
              </a:ext>
            </a:extLst>
          </p:cNvPr>
          <p:cNvSpPr>
            <a:spLocks noGrp="1"/>
          </p:cNvSpPr>
          <p:nvPr>
            <p:ph type="title"/>
          </p:nvPr>
        </p:nvSpPr>
        <p:spPr/>
        <p:txBody>
          <a:bodyPr/>
          <a:lstStyle/>
          <a:p>
            <a:r>
              <a:rPr lang="en-US" dirty="0"/>
              <a:t>Current Tools at Our Disposal</a:t>
            </a:r>
            <a:br>
              <a:rPr lang="en-US" dirty="0"/>
            </a:br>
            <a:br>
              <a:rPr lang="en-US" dirty="0"/>
            </a:br>
            <a:endParaRPr lang="en-US" dirty="0"/>
          </a:p>
        </p:txBody>
      </p:sp>
      <p:sp>
        <p:nvSpPr>
          <p:cNvPr id="3" name="Content Placeholder 2">
            <a:extLst>
              <a:ext uri="{FF2B5EF4-FFF2-40B4-BE49-F238E27FC236}">
                <a16:creationId xmlns:a16="http://schemas.microsoft.com/office/drawing/2014/main" id="{20C0B3D9-6CFD-4215-B6F8-73088FDB6B92}"/>
              </a:ext>
            </a:extLst>
          </p:cNvPr>
          <p:cNvSpPr>
            <a:spLocks noGrp="1"/>
          </p:cNvSpPr>
          <p:nvPr>
            <p:ph idx="1"/>
          </p:nvPr>
        </p:nvSpPr>
        <p:spPr>
          <a:xfrm>
            <a:off x="3869268" y="688848"/>
            <a:ext cx="7743612" cy="5480304"/>
          </a:xfrm>
        </p:spPr>
        <p:txBody>
          <a:bodyPr>
            <a:normAutofit fontScale="85000" lnSpcReduction="10000"/>
          </a:bodyPr>
          <a:lstStyle/>
          <a:p>
            <a:pPr>
              <a:spcBef>
                <a:spcPts val="0"/>
              </a:spcBef>
            </a:pPr>
            <a:r>
              <a:rPr lang="en-US" dirty="0"/>
              <a:t>Statute:</a:t>
            </a:r>
          </a:p>
          <a:p>
            <a:pPr lvl="1"/>
            <a:r>
              <a:rPr lang="en-US" dirty="0"/>
              <a:t>Remove director and/or appoint interim director</a:t>
            </a:r>
          </a:p>
          <a:p>
            <a:pPr lvl="1"/>
            <a:r>
              <a:rPr lang="en-US" dirty="0"/>
              <a:t>Remove board members</a:t>
            </a:r>
          </a:p>
          <a:p>
            <a:pPr lvl="1"/>
            <a:r>
              <a:rPr lang="en-US" dirty="0"/>
              <a:t>Appoint a mentor</a:t>
            </a:r>
          </a:p>
          <a:p>
            <a:pPr lvl="1"/>
            <a:r>
              <a:rPr lang="en-US" dirty="0"/>
              <a:t>Terminate charter</a:t>
            </a:r>
          </a:p>
          <a:p>
            <a:pPr lvl="1"/>
            <a:r>
              <a:rPr lang="en-US" i="1" dirty="0"/>
              <a:t>Allow a school to voluntarily choose VSIP</a:t>
            </a:r>
            <a:endParaRPr lang="en-US" dirty="0"/>
          </a:p>
          <a:p>
            <a:r>
              <a:rPr lang="en-US" dirty="0"/>
              <a:t>SCSB Policy</a:t>
            </a:r>
          </a:p>
          <a:p>
            <a:pPr lvl="1"/>
            <a:r>
              <a:rPr lang="en-US" dirty="0"/>
              <a:t>Offer support and resources (training, mentoring, root cause analysis, etc.)</a:t>
            </a:r>
          </a:p>
          <a:p>
            <a:pPr lvl="1"/>
            <a:r>
              <a:rPr lang="en-US" dirty="0"/>
              <a:t>Notice of Concern</a:t>
            </a:r>
          </a:p>
          <a:p>
            <a:pPr lvl="1"/>
            <a:r>
              <a:rPr lang="en-US" dirty="0"/>
              <a:t>Warning</a:t>
            </a:r>
          </a:p>
          <a:p>
            <a:pPr lvl="1"/>
            <a:r>
              <a:rPr lang="en-US" dirty="0"/>
              <a:t>Probation</a:t>
            </a:r>
          </a:p>
          <a:p>
            <a:r>
              <a:rPr lang="en-US" sz="1900" dirty="0"/>
              <a:t>53G-5-404: </a:t>
            </a:r>
            <a:r>
              <a:rPr lang="en-US" sz="1900" i="1" dirty="0"/>
              <a:t>(5)(a) A charter school shall be accountable to the charter school's authorizer for performance as provided in the school's charter agreement.</a:t>
            </a:r>
          </a:p>
          <a:p>
            <a:pPr marL="502920" lvl="1" indent="0">
              <a:spcBef>
                <a:spcPts val="0"/>
              </a:spcBef>
              <a:buNone/>
            </a:pPr>
            <a:r>
              <a:rPr lang="en-US" sz="1900" i="1" dirty="0"/>
              <a:t>(b) To measure the performance of a charter school, an authorizer may use data contained in:</a:t>
            </a:r>
          </a:p>
          <a:p>
            <a:pPr marL="960120" lvl="2" indent="0">
              <a:spcBef>
                <a:spcPts val="0"/>
              </a:spcBef>
              <a:buNone/>
            </a:pPr>
            <a:r>
              <a:rPr lang="en-US" sz="1900" i="1" dirty="0"/>
              <a:t>(</a:t>
            </a:r>
            <a:r>
              <a:rPr lang="en-US" sz="1900" i="1" dirty="0" err="1"/>
              <a:t>i</a:t>
            </a:r>
            <a:r>
              <a:rPr lang="en-US" sz="1900" i="1" dirty="0"/>
              <a:t>) the charter school's annual financial audit report;</a:t>
            </a:r>
          </a:p>
          <a:p>
            <a:pPr marL="960120" lvl="2" indent="0">
              <a:spcBef>
                <a:spcPts val="0"/>
              </a:spcBef>
              <a:buNone/>
            </a:pPr>
            <a:r>
              <a:rPr lang="en-US" sz="1900" i="1" dirty="0"/>
              <a:t>(ii) a report submitted by the charter school as required by statute; or</a:t>
            </a:r>
          </a:p>
          <a:p>
            <a:pPr marL="960120" lvl="2" indent="0">
              <a:spcBef>
                <a:spcPts val="0"/>
              </a:spcBef>
              <a:buNone/>
            </a:pPr>
            <a:r>
              <a:rPr lang="en-US" sz="1900" i="1" dirty="0"/>
              <a:t>(iii) a report submitted by the charter school as required by its charter agreement.</a:t>
            </a:r>
          </a:p>
          <a:p>
            <a:pPr marL="502920" lvl="1" indent="0">
              <a:spcBef>
                <a:spcPts val="0"/>
              </a:spcBef>
              <a:buNone/>
            </a:pPr>
            <a:r>
              <a:rPr lang="en-US" sz="1900" i="1" dirty="0"/>
              <a:t>(c) A charter school authorizer may not impose performance standards, except as permitted by statute, that limit, infringe, or prohibit a charter school's ability to successfully accomplish the purposes of charter schools as provided in Section 53G-5-104 or as otherwise provided in law.</a:t>
            </a:r>
          </a:p>
        </p:txBody>
      </p:sp>
      <p:pic>
        <p:nvPicPr>
          <p:cNvPr id="4" name="Picture 3" descr="A picture containing gear, metalware&#10;&#10;Description automatically generated">
            <a:extLst>
              <a:ext uri="{FF2B5EF4-FFF2-40B4-BE49-F238E27FC236}">
                <a16:creationId xmlns:a16="http://schemas.microsoft.com/office/drawing/2014/main" id="{21F387D5-FA0F-492A-AF07-DFEE595B3237}"/>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1967690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31E59-6184-4B48-9478-84F310B33D31}"/>
              </a:ext>
            </a:extLst>
          </p:cNvPr>
          <p:cNvSpPr>
            <a:spLocks noGrp="1"/>
          </p:cNvSpPr>
          <p:nvPr>
            <p:ph type="title"/>
          </p:nvPr>
        </p:nvSpPr>
        <p:spPr/>
        <p:txBody>
          <a:bodyPr/>
          <a:lstStyle/>
          <a:p>
            <a:r>
              <a:rPr lang="en-US" dirty="0"/>
              <a:t>SCSB Policies, Procedures, or Actions</a:t>
            </a:r>
            <a:br>
              <a:rPr lang="en-US" dirty="0"/>
            </a:br>
            <a:br>
              <a:rPr lang="en-US" dirty="0"/>
            </a:br>
            <a:endParaRPr lang="en-US" dirty="0"/>
          </a:p>
        </p:txBody>
      </p:sp>
      <p:sp>
        <p:nvSpPr>
          <p:cNvPr id="3" name="Content Placeholder 2">
            <a:extLst>
              <a:ext uri="{FF2B5EF4-FFF2-40B4-BE49-F238E27FC236}">
                <a16:creationId xmlns:a16="http://schemas.microsoft.com/office/drawing/2014/main" id="{F872F7D8-FBA0-4D59-BBB0-0F09A7E402E7}"/>
              </a:ext>
            </a:extLst>
          </p:cNvPr>
          <p:cNvSpPr>
            <a:spLocks noGrp="1"/>
          </p:cNvSpPr>
          <p:nvPr>
            <p:ph idx="1"/>
          </p:nvPr>
        </p:nvSpPr>
        <p:spPr/>
        <p:txBody>
          <a:bodyPr>
            <a:normAutofit/>
          </a:bodyPr>
          <a:lstStyle/>
          <a:p>
            <a:r>
              <a:rPr lang="en-US" dirty="0"/>
              <a:t>During the application process, request more information of board members. Such as:</a:t>
            </a:r>
          </a:p>
          <a:p>
            <a:pPr lvl="1"/>
            <a:r>
              <a:rPr lang="en-US" dirty="0"/>
              <a:t>Background checks of each board member and involved parties;</a:t>
            </a:r>
          </a:p>
          <a:p>
            <a:pPr lvl="1"/>
            <a:r>
              <a:rPr lang="en-US" dirty="0"/>
              <a:t>Credit information similar to that required for the revolving loan; </a:t>
            </a:r>
          </a:p>
          <a:p>
            <a:pPr lvl="1"/>
            <a:r>
              <a:rPr lang="en-US" dirty="0"/>
              <a:t>A description of how each member came to be on the board; and</a:t>
            </a:r>
          </a:p>
          <a:p>
            <a:pPr lvl="1"/>
            <a:r>
              <a:rPr lang="en-US" dirty="0"/>
              <a:t>Assurance of commitment.</a:t>
            </a:r>
          </a:p>
          <a:p>
            <a:r>
              <a:rPr lang="en-US" dirty="0"/>
              <a:t>Allow for more “mixing and matching” of application elements, so that the right people (governing board and director), with the right idea (program/plan), in the right place (market), and at the right time are all present. </a:t>
            </a:r>
          </a:p>
          <a:p>
            <a:pPr lvl="1"/>
            <a:r>
              <a:rPr lang="en-US" dirty="0"/>
              <a:t>If there is a good idea in a good market, be more proactive in finding a strong board for that idea and market.</a:t>
            </a:r>
          </a:p>
          <a:p>
            <a:pPr lvl="1"/>
            <a:r>
              <a:rPr lang="en-US" dirty="0"/>
              <a:t>Identify potential individuals or entities who could take over poor performing schools or implement a good idea.</a:t>
            </a:r>
          </a:p>
          <a:p>
            <a:pPr lvl="1"/>
            <a:r>
              <a:rPr lang="en-US" dirty="0"/>
              <a:t>Etc. </a:t>
            </a:r>
          </a:p>
        </p:txBody>
      </p:sp>
      <p:pic>
        <p:nvPicPr>
          <p:cNvPr id="4" name="Picture 3" descr="A picture containing gear, metalware&#10;&#10;Description automatically generated">
            <a:extLst>
              <a:ext uri="{FF2B5EF4-FFF2-40B4-BE49-F238E27FC236}">
                <a16:creationId xmlns:a16="http://schemas.microsoft.com/office/drawing/2014/main" id="{EB4A6330-A480-4FB5-BFF8-20D3505E6B38}"/>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3976073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EE578-26D8-4D32-90F8-66C2CD426A8F}"/>
              </a:ext>
            </a:extLst>
          </p:cNvPr>
          <p:cNvSpPr>
            <a:spLocks noGrp="1"/>
          </p:cNvSpPr>
          <p:nvPr>
            <p:ph type="title"/>
          </p:nvPr>
        </p:nvSpPr>
        <p:spPr/>
        <p:txBody>
          <a:bodyPr/>
          <a:lstStyle/>
          <a:p>
            <a:r>
              <a:rPr lang="en-US" dirty="0"/>
              <a:t>Strengths</a:t>
            </a:r>
          </a:p>
        </p:txBody>
      </p:sp>
      <p:sp>
        <p:nvSpPr>
          <p:cNvPr id="3" name="Text Placeholder 2">
            <a:extLst>
              <a:ext uri="{FF2B5EF4-FFF2-40B4-BE49-F238E27FC236}">
                <a16:creationId xmlns:a16="http://schemas.microsoft.com/office/drawing/2014/main" id="{D8E41017-C264-41E9-A844-B5C0A248756F}"/>
              </a:ext>
            </a:extLst>
          </p:cNvPr>
          <p:cNvSpPr>
            <a:spLocks noGrp="1"/>
          </p:cNvSpPr>
          <p:nvPr>
            <p:ph type="body" idx="1"/>
          </p:nvPr>
        </p:nvSpPr>
        <p:spPr/>
        <p:txBody>
          <a:bodyPr/>
          <a:lstStyle/>
          <a:p>
            <a:r>
              <a:rPr lang="en-US" dirty="0"/>
              <a:t>What we did well or are now doing well</a:t>
            </a:r>
          </a:p>
        </p:txBody>
      </p:sp>
      <p:pic>
        <p:nvPicPr>
          <p:cNvPr id="4" name="Picture 3" descr="A picture containing gear, metalware&#10;&#10;Description automatically generated">
            <a:extLst>
              <a:ext uri="{FF2B5EF4-FFF2-40B4-BE49-F238E27FC236}">
                <a16:creationId xmlns:a16="http://schemas.microsoft.com/office/drawing/2014/main" id="{2D08853C-5A14-4C06-AC10-277C953D2A2C}"/>
              </a:ext>
            </a:extLst>
          </p:cNvPr>
          <p:cNvPicPr>
            <a:picLocks noChangeAspect="1"/>
          </p:cNvPicPr>
          <p:nvPr/>
        </p:nvPicPr>
        <p:blipFill>
          <a:blip r:embed="rId2"/>
          <a:stretch>
            <a:fillRect/>
          </a:stretch>
        </p:blipFill>
        <p:spPr>
          <a:xfrm>
            <a:off x="8212824" y="2130804"/>
            <a:ext cx="1809924" cy="1809924"/>
          </a:xfrm>
          <a:prstGeom prst="rect">
            <a:avLst/>
          </a:prstGeom>
        </p:spPr>
      </p:pic>
    </p:spTree>
    <p:extLst>
      <p:ext uri="{BB962C8B-B14F-4D97-AF65-F5344CB8AC3E}">
        <p14:creationId xmlns:p14="http://schemas.microsoft.com/office/powerpoint/2010/main" val="2303625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31E59-6184-4B48-9478-84F310B33D31}"/>
              </a:ext>
            </a:extLst>
          </p:cNvPr>
          <p:cNvSpPr>
            <a:spLocks noGrp="1"/>
          </p:cNvSpPr>
          <p:nvPr>
            <p:ph type="title"/>
          </p:nvPr>
        </p:nvSpPr>
        <p:spPr/>
        <p:txBody>
          <a:bodyPr/>
          <a:lstStyle/>
          <a:p>
            <a:r>
              <a:rPr lang="en-US" dirty="0"/>
              <a:t>SCSB Policies, Procedures, or Actions</a:t>
            </a:r>
            <a:br>
              <a:rPr lang="en-US" dirty="0"/>
            </a:br>
            <a:br>
              <a:rPr lang="en-US" dirty="0"/>
            </a:br>
            <a:endParaRPr lang="en-US" dirty="0"/>
          </a:p>
        </p:txBody>
      </p:sp>
      <p:sp>
        <p:nvSpPr>
          <p:cNvPr id="3" name="Content Placeholder 2">
            <a:extLst>
              <a:ext uri="{FF2B5EF4-FFF2-40B4-BE49-F238E27FC236}">
                <a16:creationId xmlns:a16="http://schemas.microsoft.com/office/drawing/2014/main" id="{F872F7D8-FBA0-4D59-BBB0-0F09A7E402E7}"/>
              </a:ext>
            </a:extLst>
          </p:cNvPr>
          <p:cNvSpPr>
            <a:spLocks noGrp="1"/>
          </p:cNvSpPr>
          <p:nvPr>
            <p:ph idx="1"/>
          </p:nvPr>
        </p:nvSpPr>
        <p:spPr/>
        <p:txBody>
          <a:bodyPr>
            <a:normAutofit/>
          </a:bodyPr>
          <a:lstStyle/>
          <a:p>
            <a:r>
              <a:rPr lang="en-US" dirty="0"/>
              <a:t>Require each current governing board member to complete individual assurances about their role on the governing board, oversight of the school, and fiscal responsibilities.</a:t>
            </a:r>
          </a:p>
          <a:p>
            <a:r>
              <a:rPr lang="en-US" dirty="0"/>
              <a:t>NACSA recommends strengthening relationships with the governing board, not just the director. Start doing this by presenting at school governing board meetings about authorizing and what is expected of governing boards.</a:t>
            </a:r>
          </a:p>
          <a:p>
            <a:r>
              <a:rPr lang="en-US" dirty="0"/>
              <a:t>Require (rather than just offer) trainings for boards and other key personnel of schools more often. </a:t>
            </a:r>
          </a:p>
        </p:txBody>
      </p:sp>
      <p:pic>
        <p:nvPicPr>
          <p:cNvPr id="4" name="Picture 3" descr="A picture containing gear, metalware&#10;&#10;Description automatically generated">
            <a:extLst>
              <a:ext uri="{FF2B5EF4-FFF2-40B4-BE49-F238E27FC236}">
                <a16:creationId xmlns:a16="http://schemas.microsoft.com/office/drawing/2014/main" id="{84CD0037-45A9-4479-B61D-EDF816C105DB}"/>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16202887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0E520-B092-4740-8A79-D2A80B186290}"/>
              </a:ext>
            </a:extLst>
          </p:cNvPr>
          <p:cNvSpPr>
            <a:spLocks noGrp="1"/>
          </p:cNvSpPr>
          <p:nvPr>
            <p:ph type="title"/>
          </p:nvPr>
        </p:nvSpPr>
        <p:spPr/>
        <p:txBody>
          <a:bodyPr/>
          <a:lstStyle/>
          <a:p>
            <a:r>
              <a:rPr lang="en-US" dirty="0"/>
              <a:t>SCSB Policies, Procedures, or Actions</a:t>
            </a:r>
            <a:br>
              <a:rPr lang="en-US" dirty="0"/>
            </a:br>
            <a:br>
              <a:rPr lang="en-US" dirty="0"/>
            </a:br>
            <a:endParaRPr lang="en-US" dirty="0"/>
          </a:p>
        </p:txBody>
      </p:sp>
      <p:sp>
        <p:nvSpPr>
          <p:cNvPr id="3" name="Content Placeholder 2">
            <a:extLst>
              <a:ext uri="{FF2B5EF4-FFF2-40B4-BE49-F238E27FC236}">
                <a16:creationId xmlns:a16="http://schemas.microsoft.com/office/drawing/2014/main" id="{BE0E8DC4-E2F3-471D-8AC7-984E89457671}"/>
              </a:ext>
            </a:extLst>
          </p:cNvPr>
          <p:cNvSpPr>
            <a:spLocks noGrp="1"/>
          </p:cNvSpPr>
          <p:nvPr>
            <p:ph idx="1"/>
          </p:nvPr>
        </p:nvSpPr>
        <p:spPr/>
        <p:txBody>
          <a:bodyPr/>
          <a:lstStyle/>
          <a:p>
            <a:r>
              <a:rPr lang="en-US" dirty="0"/>
              <a:t>Create a policy for notification to a state agencies about a school that includes having a formal letter from SCSB Chair.</a:t>
            </a:r>
          </a:p>
          <a:p>
            <a:r>
              <a:rPr lang="en-US" dirty="0"/>
              <a:t>A closure plan is required by schools on probation but is not required of other schools. This means that schools who close without being on probation do not have a current closure plan. In such cases, require a closure plan within the first 5 days of closure.</a:t>
            </a:r>
          </a:p>
          <a:p>
            <a:r>
              <a:rPr lang="en-US" dirty="0"/>
              <a:t>Create a closure plan template for schools to use.</a:t>
            </a:r>
          </a:p>
        </p:txBody>
      </p:sp>
      <p:pic>
        <p:nvPicPr>
          <p:cNvPr id="4" name="Picture 3" descr="A picture containing gear, metalware&#10;&#10;Description automatically generated">
            <a:extLst>
              <a:ext uri="{FF2B5EF4-FFF2-40B4-BE49-F238E27FC236}">
                <a16:creationId xmlns:a16="http://schemas.microsoft.com/office/drawing/2014/main" id="{0D4128FC-FF76-477A-9200-763717AD51D5}"/>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3506435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A0A8-AE0C-448F-A217-90A53069587C}"/>
              </a:ext>
            </a:extLst>
          </p:cNvPr>
          <p:cNvSpPr>
            <a:spLocks noGrp="1"/>
          </p:cNvSpPr>
          <p:nvPr>
            <p:ph type="title"/>
          </p:nvPr>
        </p:nvSpPr>
        <p:spPr/>
        <p:txBody>
          <a:bodyPr/>
          <a:lstStyle/>
          <a:p>
            <a:r>
              <a:rPr lang="en-US" dirty="0"/>
              <a:t>Statute or Rule</a:t>
            </a:r>
            <a:br>
              <a:rPr lang="en-US" dirty="0"/>
            </a:br>
            <a:br>
              <a:rPr lang="en-US" dirty="0"/>
            </a:br>
            <a:endParaRPr lang="en-US" dirty="0"/>
          </a:p>
        </p:txBody>
      </p:sp>
      <p:sp>
        <p:nvSpPr>
          <p:cNvPr id="3" name="Content Placeholder 2">
            <a:extLst>
              <a:ext uri="{FF2B5EF4-FFF2-40B4-BE49-F238E27FC236}">
                <a16:creationId xmlns:a16="http://schemas.microsoft.com/office/drawing/2014/main" id="{0BE4060D-3259-4465-9331-C81432B35868}"/>
              </a:ext>
            </a:extLst>
          </p:cNvPr>
          <p:cNvSpPr>
            <a:spLocks noGrp="1"/>
          </p:cNvSpPr>
          <p:nvPr>
            <p:ph idx="1"/>
          </p:nvPr>
        </p:nvSpPr>
        <p:spPr/>
        <p:txBody>
          <a:bodyPr>
            <a:normAutofit/>
          </a:bodyPr>
          <a:lstStyle/>
          <a:p>
            <a:r>
              <a:rPr lang="en-US" dirty="0"/>
              <a:t>Ability to remove an executive director who may not be removed by a local board for a period of up to one year, at the discretion of the SCSB.  </a:t>
            </a:r>
          </a:p>
          <a:p>
            <a:r>
              <a:rPr lang="en-US" dirty="0"/>
              <a:t>Ability to reconstitute a school’s governing board.</a:t>
            </a:r>
          </a:p>
          <a:p>
            <a:r>
              <a:rPr lang="en-US" dirty="0"/>
              <a:t>The ability to form an SCSB audit committee with subpoena power that has the authority to request any and all records (much like the audit committee at the USBE level).</a:t>
            </a:r>
          </a:p>
          <a:p>
            <a:pPr lvl="1"/>
            <a:r>
              <a:rPr lang="en-US" dirty="0"/>
              <a:t>Authority to request through subpoena the financial, governance, and any other records held by the authorized school.</a:t>
            </a:r>
          </a:p>
          <a:p>
            <a:pPr lvl="1"/>
            <a:r>
              <a:rPr lang="en-US" dirty="0"/>
              <a:t>Authority to subpoena records from entities contracted with charter schools or affiliated as LLCs.</a:t>
            </a:r>
          </a:p>
        </p:txBody>
      </p:sp>
      <p:pic>
        <p:nvPicPr>
          <p:cNvPr id="4" name="Picture 3" descr="A picture containing gear, metalware&#10;&#10;Description automatically generated">
            <a:extLst>
              <a:ext uri="{FF2B5EF4-FFF2-40B4-BE49-F238E27FC236}">
                <a16:creationId xmlns:a16="http://schemas.microsoft.com/office/drawing/2014/main" id="{896FBBE5-2049-405A-944F-D166074785F8}"/>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2335533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A0A8-AE0C-448F-A217-90A53069587C}"/>
              </a:ext>
            </a:extLst>
          </p:cNvPr>
          <p:cNvSpPr>
            <a:spLocks noGrp="1"/>
          </p:cNvSpPr>
          <p:nvPr>
            <p:ph type="title"/>
          </p:nvPr>
        </p:nvSpPr>
        <p:spPr/>
        <p:txBody>
          <a:bodyPr/>
          <a:lstStyle/>
          <a:p>
            <a:r>
              <a:rPr lang="en-US" dirty="0"/>
              <a:t>Statute or Rule</a:t>
            </a:r>
            <a:br>
              <a:rPr lang="en-US" dirty="0"/>
            </a:br>
            <a:br>
              <a:rPr lang="en-US" dirty="0"/>
            </a:br>
            <a:endParaRPr lang="en-US" dirty="0"/>
          </a:p>
        </p:txBody>
      </p:sp>
      <p:sp>
        <p:nvSpPr>
          <p:cNvPr id="3" name="Content Placeholder 2">
            <a:extLst>
              <a:ext uri="{FF2B5EF4-FFF2-40B4-BE49-F238E27FC236}">
                <a16:creationId xmlns:a16="http://schemas.microsoft.com/office/drawing/2014/main" id="{0BE4060D-3259-4465-9331-C81432B35868}"/>
              </a:ext>
            </a:extLst>
          </p:cNvPr>
          <p:cNvSpPr>
            <a:spLocks noGrp="1"/>
          </p:cNvSpPr>
          <p:nvPr>
            <p:ph idx="1"/>
          </p:nvPr>
        </p:nvSpPr>
        <p:spPr/>
        <p:txBody>
          <a:bodyPr>
            <a:normAutofit/>
          </a:bodyPr>
          <a:lstStyle/>
          <a:p>
            <a:r>
              <a:rPr lang="en-US" dirty="0"/>
              <a:t>Changes to the Voluntary School Improvement Process (VSIP) that may make it more attractive to both parties.</a:t>
            </a:r>
          </a:p>
          <a:p>
            <a:r>
              <a:rPr lang="en-US" dirty="0"/>
              <a:t>A School Improvement Process, similar to VSIP, except that an authorizer can assign a poor performing school’s charter to another entity.</a:t>
            </a:r>
          </a:p>
          <a:p>
            <a:r>
              <a:rPr lang="en-US" dirty="0"/>
              <a:t>Ability to redistribute a closing charter school’s “seats” to existing school(s) and/or another entity or entities who would serve the same population.</a:t>
            </a:r>
          </a:p>
          <a:p>
            <a:pPr lvl="1"/>
            <a:r>
              <a:rPr lang="en-US" dirty="0"/>
              <a:t>Ability to give preference to students at the closed school.</a:t>
            </a:r>
          </a:p>
          <a:p>
            <a:r>
              <a:rPr lang="en-US" dirty="0"/>
              <a:t>An initial temporary or conditional charter. </a:t>
            </a:r>
          </a:p>
          <a:p>
            <a:pPr lvl="1"/>
            <a:r>
              <a:rPr lang="en-US" dirty="0"/>
              <a:t>Have a “soft” renewal at year 3 and another renewal at year 5 or 6. </a:t>
            </a:r>
          </a:p>
          <a:p>
            <a:r>
              <a:rPr lang="en-US" dirty="0"/>
              <a:t>On-going renewals for all charter school, as exists in other states.</a:t>
            </a:r>
          </a:p>
        </p:txBody>
      </p:sp>
      <p:pic>
        <p:nvPicPr>
          <p:cNvPr id="4" name="Picture 3" descr="A picture containing gear, metalware&#10;&#10;Description automatically generated">
            <a:extLst>
              <a:ext uri="{FF2B5EF4-FFF2-40B4-BE49-F238E27FC236}">
                <a16:creationId xmlns:a16="http://schemas.microsoft.com/office/drawing/2014/main" id="{C7007FDA-EE84-466C-BCA1-72BFFCDD60E6}"/>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72368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A0A8-AE0C-448F-A217-90A53069587C}"/>
              </a:ext>
            </a:extLst>
          </p:cNvPr>
          <p:cNvSpPr>
            <a:spLocks noGrp="1"/>
          </p:cNvSpPr>
          <p:nvPr>
            <p:ph type="title"/>
          </p:nvPr>
        </p:nvSpPr>
        <p:spPr/>
        <p:txBody>
          <a:bodyPr/>
          <a:lstStyle/>
          <a:p>
            <a:r>
              <a:rPr lang="en-US" dirty="0"/>
              <a:t>Statute or Rule</a:t>
            </a:r>
            <a:br>
              <a:rPr lang="en-US" dirty="0"/>
            </a:br>
            <a:br>
              <a:rPr lang="en-US" dirty="0"/>
            </a:br>
            <a:endParaRPr lang="en-US" dirty="0"/>
          </a:p>
        </p:txBody>
      </p:sp>
      <p:sp>
        <p:nvSpPr>
          <p:cNvPr id="3" name="Content Placeholder 2">
            <a:extLst>
              <a:ext uri="{FF2B5EF4-FFF2-40B4-BE49-F238E27FC236}">
                <a16:creationId xmlns:a16="http://schemas.microsoft.com/office/drawing/2014/main" id="{0BE4060D-3259-4465-9331-C81432B35868}"/>
              </a:ext>
            </a:extLst>
          </p:cNvPr>
          <p:cNvSpPr>
            <a:spLocks noGrp="1"/>
          </p:cNvSpPr>
          <p:nvPr>
            <p:ph idx="1"/>
          </p:nvPr>
        </p:nvSpPr>
        <p:spPr/>
        <p:txBody>
          <a:bodyPr>
            <a:normAutofit/>
          </a:bodyPr>
          <a:lstStyle/>
          <a:p>
            <a:r>
              <a:rPr lang="en-US" dirty="0"/>
              <a:t>A board rule, as outlined in 53G-05-504(10), and/or additional clarification in statute, especially regarding “oversight” and how to enforce it.</a:t>
            </a:r>
          </a:p>
          <a:p>
            <a:r>
              <a:rPr lang="en-US" dirty="0"/>
              <a:t>Authority to appoint a neutral receiver in the event of school closure or the forced termination of a school.</a:t>
            </a:r>
          </a:p>
          <a:p>
            <a:r>
              <a:rPr lang="en-US" dirty="0"/>
              <a:t>Authority to enforce direction related to assets and liabilities when a school is in the process of closure.</a:t>
            </a:r>
          </a:p>
          <a:p>
            <a:r>
              <a:rPr lang="en-US" dirty="0"/>
              <a:t>Clarity on what happens to the charter school when an entire board resigns from the Utah nonprofit entity that holds the charter.</a:t>
            </a:r>
          </a:p>
          <a:p>
            <a:r>
              <a:rPr lang="en-US" dirty="0"/>
              <a:t>Clarity on what happens when a closing school has insufficient funds to close.</a:t>
            </a:r>
          </a:p>
          <a:p>
            <a:r>
              <a:rPr lang="en-US" dirty="0"/>
              <a:t>Closure funds (and clarity as to their use).</a:t>
            </a:r>
          </a:p>
        </p:txBody>
      </p:sp>
      <p:pic>
        <p:nvPicPr>
          <p:cNvPr id="4" name="Picture 3" descr="A picture containing gear, metalware&#10;&#10;Description automatically generated">
            <a:extLst>
              <a:ext uri="{FF2B5EF4-FFF2-40B4-BE49-F238E27FC236}">
                <a16:creationId xmlns:a16="http://schemas.microsoft.com/office/drawing/2014/main" id="{12EBE2B3-E9D8-451E-83BB-EB5519AF8386}"/>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2036089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F3749-25B8-4822-A746-B84015D9923D}"/>
              </a:ext>
            </a:extLst>
          </p:cNvPr>
          <p:cNvSpPr>
            <a:spLocks noGrp="1"/>
          </p:cNvSpPr>
          <p:nvPr>
            <p:ph type="title"/>
          </p:nvPr>
        </p:nvSpPr>
        <p:spPr/>
        <p:txBody>
          <a:bodyPr/>
          <a:lstStyle/>
          <a:p>
            <a:r>
              <a:rPr lang="en-US" dirty="0"/>
              <a:t>Resources</a:t>
            </a:r>
            <a:br>
              <a:rPr lang="en-US" dirty="0"/>
            </a:br>
            <a:br>
              <a:rPr lang="en-US" dirty="0"/>
            </a:br>
            <a:endParaRPr lang="en-US" dirty="0"/>
          </a:p>
        </p:txBody>
      </p:sp>
      <p:sp>
        <p:nvSpPr>
          <p:cNvPr id="3" name="Content Placeholder 2">
            <a:extLst>
              <a:ext uri="{FF2B5EF4-FFF2-40B4-BE49-F238E27FC236}">
                <a16:creationId xmlns:a16="http://schemas.microsoft.com/office/drawing/2014/main" id="{EFDE8016-CE81-413F-88CE-FB8F2C64B581}"/>
              </a:ext>
            </a:extLst>
          </p:cNvPr>
          <p:cNvSpPr>
            <a:spLocks noGrp="1"/>
          </p:cNvSpPr>
          <p:nvPr>
            <p:ph idx="1"/>
          </p:nvPr>
        </p:nvSpPr>
        <p:spPr/>
        <p:txBody>
          <a:bodyPr/>
          <a:lstStyle/>
          <a:p>
            <a:r>
              <a:rPr lang="en-US" dirty="0"/>
              <a:t>SCSB has 8 staff for 127 schools (107 LEAs). </a:t>
            </a:r>
          </a:p>
          <a:p>
            <a:pPr lvl="1"/>
            <a:r>
              <a:rPr lang="en-US" dirty="0"/>
              <a:t>Last year, SCSB school enrollment was greater than the second largest district in Utah. The SCSB has more schools than any district. </a:t>
            </a:r>
          </a:p>
          <a:p>
            <a:r>
              <a:rPr lang="en-US" dirty="0"/>
              <a:t>With the functioning SCSB Oversight Model, staff is identifying more potential concerns sooner. In order to adequately review these identified potential concerns, provide support to resolve concerns, and respond accordingly when concerns are not resolved, the SCSB is already at (beyond?) its capacity.</a:t>
            </a:r>
          </a:p>
          <a:p>
            <a:r>
              <a:rPr lang="en-US" dirty="0"/>
              <a:t>As more is expected of the SCSB by other state agencies and by the public, the SCSB lacks enough on-going resources to meet expectations.</a:t>
            </a:r>
          </a:p>
          <a:p>
            <a:pPr lvl="1"/>
            <a:r>
              <a:rPr lang="en-US" dirty="0"/>
              <a:t>Closing schools, VSIP, etc. requires additional resources.</a:t>
            </a:r>
          </a:p>
        </p:txBody>
      </p:sp>
      <p:pic>
        <p:nvPicPr>
          <p:cNvPr id="4" name="Picture 3" descr="A picture containing gear, metalware&#10;&#10;Description automatically generated">
            <a:extLst>
              <a:ext uri="{FF2B5EF4-FFF2-40B4-BE49-F238E27FC236}">
                <a16:creationId xmlns:a16="http://schemas.microsoft.com/office/drawing/2014/main" id="{44CFD890-E744-442E-9E20-EA005FEEA8BA}"/>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599816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F2021-8BDC-44E6-A440-CDD82DCA414B}"/>
              </a:ext>
            </a:extLst>
          </p:cNvPr>
          <p:cNvSpPr>
            <a:spLocks noGrp="1"/>
          </p:cNvSpPr>
          <p:nvPr>
            <p:ph type="title"/>
          </p:nvPr>
        </p:nvSpPr>
        <p:spPr>
          <a:xfrm>
            <a:off x="252919" y="1123837"/>
            <a:ext cx="2947482" cy="4601183"/>
          </a:xfrm>
        </p:spPr>
        <p:txBody>
          <a:bodyPr/>
          <a:lstStyle/>
          <a:p>
            <a:r>
              <a:rPr lang="en-US" dirty="0"/>
              <a:t>Identified Strength: Rigorous Approval Process</a:t>
            </a:r>
            <a:br>
              <a:rPr lang="en-US" dirty="0"/>
            </a:br>
            <a:br>
              <a:rPr lang="en-US" dirty="0"/>
            </a:br>
            <a:endParaRPr lang="en-US" dirty="0"/>
          </a:p>
        </p:txBody>
      </p:sp>
      <p:sp>
        <p:nvSpPr>
          <p:cNvPr id="3" name="Content Placeholder 2">
            <a:extLst>
              <a:ext uri="{FF2B5EF4-FFF2-40B4-BE49-F238E27FC236}">
                <a16:creationId xmlns:a16="http://schemas.microsoft.com/office/drawing/2014/main" id="{BE09C0CF-2A2B-451A-8953-8AAC6DBB3356}"/>
              </a:ext>
            </a:extLst>
          </p:cNvPr>
          <p:cNvSpPr>
            <a:spLocks noGrp="1"/>
          </p:cNvSpPr>
          <p:nvPr>
            <p:ph idx="1"/>
          </p:nvPr>
        </p:nvSpPr>
        <p:spPr>
          <a:xfrm>
            <a:off x="3869268" y="864108"/>
            <a:ext cx="7315200" cy="5120640"/>
          </a:xfrm>
        </p:spPr>
        <p:txBody>
          <a:bodyPr/>
          <a:lstStyle/>
          <a:p>
            <a:r>
              <a:rPr lang="en-US" dirty="0"/>
              <a:t>The current application process has been designed based on lessons learned from experience and it better identifies warning signs.</a:t>
            </a:r>
          </a:p>
          <a:p>
            <a:pPr lvl="1"/>
            <a:r>
              <a:rPr lang="en-US" dirty="0"/>
              <a:t>It is unlikely AISU’s application would have been approved under the current approval process. For example, the current application and on-boarding processes includes:</a:t>
            </a:r>
          </a:p>
          <a:p>
            <a:pPr lvl="2"/>
            <a:r>
              <a:rPr lang="en-US" dirty="0"/>
              <a:t>Applications analyzed by SCSB board, staff, and external readers;</a:t>
            </a:r>
          </a:p>
          <a:p>
            <a:pPr lvl="2"/>
            <a:r>
              <a:rPr lang="en-US" dirty="0"/>
              <a:t>Governing board interviews;</a:t>
            </a:r>
          </a:p>
          <a:p>
            <a:pPr lvl="2"/>
            <a:r>
              <a:rPr lang="en-US" dirty="0"/>
              <a:t>A day long bootcamp for governing boards of prospective applicants;</a:t>
            </a:r>
          </a:p>
          <a:p>
            <a:pPr lvl="2"/>
            <a:r>
              <a:rPr lang="en-US" dirty="0"/>
              <a:t>Staff conducts searches on all board members in an application to find reports of past malfeasance; and</a:t>
            </a:r>
          </a:p>
          <a:p>
            <a:pPr lvl="2"/>
            <a:r>
              <a:rPr lang="en-US" dirty="0"/>
              <a:t>Regular contact and training to schools during their pre-operational year and first year of operation. </a:t>
            </a:r>
          </a:p>
        </p:txBody>
      </p:sp>
      <p:pic>
        <p:nvPicPr>
          <p:cNvPr id="4" name="Picture 3" descr="A picture containing gear, metalware&#10;&#10;Description automatically generated">
            <a:extLst>
              <a:ext uri="{FF2B5EF4-FFF2-40B4-BE49-F238E27FC236}">
                <a16:creationId xmlns:a16="http://schemas.microsoft.com/office/drawing/2014/main" id="{BB3A8833-557D-4A2E-9326-90EAD4F12B6A}"/>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275766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42777-D19A-40DE-9E6B-A820CBD76CBF}"/>
              </a:ext>
            </a:extLst>
          </p:cNvPr>
          <p:cNvSpPr>
            <a:spLocks noGrp="1"/>
          </p:cNvSpPr>
          <p:nvPr>
            <p:ph type="title"/>
          </p:nvPr>
        </p:nvSpPr>
        <p:spPr/>
        <p:txBody>
          <a:bodyPr/>
          <a:lstStyle/>
          <a:p>
            <a:r>
              <a:rPr lang="en-US" dirty="0"/>
              <a:t>Identified Strength: Timely Response</a:t>
            </a:r>
            <a:br>
              <a:rPr lang="en-US" dirty="0"/>
            </a:br>
            <a:br>
              <a:rPr lang="en-US" dirty="0"/>
            </a:br>
            <a:endParaRPr lang="en-US" dirty="0"/>
          </a:p>
        </p:txBody>
      </p:sp>
      <p:sp>
        <p:nvSpPr>
          <p:cNvPr id="3" name="Content Placeholder 2">
            <a:extLst>
              <a:ext uri="{FF2B5EF4-FFF2-40B4-BE49-F238E27FC236}">
                <a16:creationId xmlns:a16="http://schemas.microsoft.com/office/drawing/2014/main" id="{314BD327-CF30-4CD1-9E53-8828658CCFD7}"/>
              </a:ext>
            </a:extLst>
          </p:cNvPr>
          <p:cNvSpPr>
            <a:spLocks noGrp="1"/>
          </p:cNvSpPr>
          <p:nvPr>
            <p:ph idx="1"/>
          </p:nvPr>
        </p:nvSpPr>
        <p:spPr>
          <a:xfrm>
            <a:off x="3869268" y="864108"/>
            <a:ext cx="7315200" cy="5219392"/>
          </a:xfrm>
        </p:spPr>
        <p:txBody>
          <a:bodyPr>
            <a:normAutofit/>
          </a:bodyPr>
          <a:lstStyle/>
          <a:p>
            <a:r>
              <a:rPr lang="en-US" dirty="0"/>
              <a:t>The SCSB responded quickly when it was notified of deficiencies.</a:t>
            </a:r>
          </a:p>
          <a:p>
            <a:pPr lvl="1"/>
            <a:r>
              <a:rPr lang="en-US" dirty="0"/>
              <a:t>When the SCSB received information about concerns at AISU in June 2017, the SCSB immediately investigated, which led to issuing a Notice of Concern in August 2017. </a:t>
            </a:r>
          </a:p>
          <a:p>
            <a:pPr lvl="1"/>
            <a:r>
              <a:rPr lang="en-US" dirty="0"/>
              <a:t>When the 2016 state accountability results were made available and AISU was in the bottom 3% of public schools, the SCSB immediately sought a mentor for AISU and began working with AISU to conduct a root cause analysis.</a:t>
            </a:r>
          </a:p>
          <a:p>
            <a:pPr lvl="1"/>
            <a:r>
              <a:rPr lang="en-US" dirty="0"/>
              <a:t>When the SCSB was made aware of potential concerns with AISU student membership and a private school during SY2018, the documentation was immediately passed along to USBE.</a:t>
            </a:r>
          </a:p>
          <a:p>
            <a:pPr lvl="1">
              <a:spcAft>
                <a:spcPts val="0"/>
              </a:spcAft>
            </a:pPr>
            <a:r>
              <a:rPr lang="en-US" dirty="0"/>
              <a:t>When the USBE notified the SCSB of concerns regarding use of Special Education funds summer 2018, SCSB immediately contracted with an external accounting firm to analyze AISU’s financial viability and accounting practices. This led to AISU being put on warning.</a:t>
            </a:r>
          </a:p>
        </p:txBody>
      </p:sp>
      <p:pic>
        <p:nvPicPr>
          <p:cNvPr id="4" name="Picture 3" descr="A picture containing gear, metalware&#10;&#10;Description automatically generated">
            <a:extLst>
              <a:ext uri="{FF2B5EF4-FFF2-40B4-BE49-F238E27FC236}">
                <a16:creationId xmlns:a16="http://schemas.microsoft.com/office/drawing/2014/main" id="{F22319AF-2FA0-4E26-871D-F3058EF15F7B}"/>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824404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36406-BE07-4326-8E87-FBE649DE74C1}"/>
              </a:ext>
            </a:extLst>
          </p:cNvPr>
          <p:cNvSpPr>
            <a:spLocks noGrp="1"/>
          </p:cNvSpPr>
          <p:nvPr>
            <p:ph type="title"/>
          </p:nvPr>
        </p:nvSpPr>
        <p:spPr/>
        <p:txBody>
          <a:bodyPr/>
          <a:lstStyle/>
          <a:p>
            <a:r>
              <a:rPr lang="en-US" dirty="0"/>
              <a:t>Identified Strength: SCSB Oversight Model</a:t>
            </a:r>
            <a:br>
              <a:rPr lang="en-US" dirty="0"/>
            </a:br>
            <a:br>
              <a:rPr lang="en-US" dirty="0"/>
            </a:br>
            <a:endParaRPr lang="en-US" dirty="0"/>
          </a:p>
        </p:txBody>
      </p:sp>
      <p:sp>
        <p:nvSpPr>
          <p:cNvPr id="3" name="Content Placeholder 2">
            <a:extLst>
              <a:ext uri="{FF2B5EF4-FFF2-40B4-BE49-F238E27FC236}">
                <a16:creationId xmlns:a16="http://schemas.microsoft.com/office/drawing/2014/main" id="{553B8562-EA18-4E75-9FEC-C61339E69859}"/>
              </a:ext>
            </a:extLst>
          </p:cNvPr>
          <p:cNvSpPr>
            <a:spLocks noGrp="1"/>
          </p:cNvSpPr>
          <p:nvPr>
            <p:ph idx="1"/>
          </p:nvPr>
        </p:nvSpPr>
        <p:spPr/>
        <p:txBody>
          <a:bodyPr/>
          <a:lstStyle/>
          <a:p>
            <a:r>
              <a:rPr lang="en-US" dirty="0"/>
              <a:t>The SCSB Oversight Model works.</a:t>
            </a:r>
          </a:p>
          <a:p>
            <a:pPr lvl="1"/>
            <a:r>
              <a:rPr lang="en-US" dirty="0"/>
              <a:t>The SCSB Oversight Model was not in effect during AISU’s early years. However, once it was created and implemented with AISU, it worked. Financial and academic deficiencies were identified. The school was provided support and opportunity to correct the deficiencies. When the school could not correct the deficiencies, the school closed. </a:t>
            </a:r>
          </a:p>
          <a:p>
            <a:pPr lvl="1"/>
            <a:r>
              <a:rPr lang="en-US" dirty="0"/>
              <a:t>Had the metrics in the Charter School Accountability Framework (CSAF) been used and the SCSB Oversight Model process been in place when AISU opened, many (if not all) of the major financial problems at AISU would have been identified earlier. CSAF would have identified missed targets in financial performance, which under the Oversight Model would have triggered a deeper review of what was happening. This review would have brought to light much sooner concerns in spending practices and lack of internal controls.</a:t>
            </a:r>
          </a:p>
          <a:p>
            <a:pPr lvl="1"/>
            <a:endParaRPr lang="en-US" dirty="0"/>
          </a:p>
        </p:txBody>
      </p:sp>
      <p:pic>
        <p:nvPicPr>
          <p:cNvPr id="4" name="Picture 3" descr="A picture containing gear, metalware&#10;&#10;Description automatically generated">
            <a:extLst>
              <a:ext uri="{FF2B5EF4-FFF2-40B4-BE49-F238E27FC236}">
                <a16:creationId xmlns:a16="http://schemas.microsoft.com/office/drawing/2014/main" id="{83BF75F0-B617-4D5B-8B43-F38F9FA5C487}"/>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4267988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2AE09-C11F-49DE-B1EF-62867D5A0D9B}"/>
              </a:ext>
            </a:extLst>
          </p:cNvPr>
          <p:cNvSpPr>
            <a:spLocks noGrp="1"/>
          </p:cNvSpPr>
          <p:nvPr>
            <p:ph type="title"/>
          </p:nvPr>
        </p:nvSpPr>
        <p:spPr/>
        <p:txBody>
          <a:bodyPr/>
          <a:lstStyle/>
          <a:p>
            <a:r>
              <a:rPr lang="en-US" dirty="0"/>
              <a:t>Identified Strength: Depth of Knowledge</a:t>
            </a:r>
            <a:br>
              <a:rPr lang="en-US" dirty="0"/>
            </a:br>
            <a:br>
              <a:rPr lang="en-US" dirty="0"/>
            </a:br>
            <a:endParaRPr lang="en-US" dirty="0"/>
          </a:p>
        </p:txBody>
      </p:sp>
      <p:sp>
        <p:nvSpPr>
          <p:cNvPr id="3" name="Content Placeholder 2">
            <a:extLst>
              <a:ext uri="{FF2B5EF4-FFF2-40B4-BE49-F238E27FC236}">
                <a16:creationId xmlns:a16="http://schemas.microsoft.com/office/drawing/2014/main" id="{0E6C8731-B366-43BE-9207-9547DEE5AFA6}"/>
              </a:ext>
            </a:extLst>
          </p:cNvPr>
          <p:cNvSpPr>
            <a:spLocks noGrp="1"/>
          </p:cNvSpPr>
          <p:nvPr>
            <p:ph idx="1"/>
          </p:nvPr>
        </p:nvSpPr>
        <p:spPr/>
        <p:txBody>
          <a:bodyPr/>
          <a:lstStyle/>
          <a:p>
            <a:r>
              <a:rPr lang="en-US" dirty="0"/>
              <a:t>Depth of knowledge amongst SCSB staff allowed for better ability to respond to school deficiencies. </a:t>
            </a:r>
          </a:p>
          <a:p>
            <a:pPr lvl="1"/>
            <a:r>
              <a:rPr lang="en-US" dirty="0"/>
              <a:t>Staff capacity has grown since AISU began. There is currently expertise in education, school governance, finance, and data. This allows the SCSB to better identify and respond to issues. It is this expertise that allowed the SCSB staff to address some of the complicated financial and governance issues at AISU.</a:t>
            </a:r>
          </a:p>
          <a:p>
            <a:pPr lvl="1"/>
            <a:r>
              <a:rPr lang="en-US" dirty="0"/>
              <a:t>UCAP allows for better tracking and identification of potential issues. </a:t>
            </a:r>
          </a:p>
        </p:txBody>
      </p:sp>
      <p:pic>
        <p:nvPicPr>
          <p:cNvPr id="4" name="Picture 3" descr="A picture containing gear, metalware&#10;&#10;Description automatically generated">
            <a:extLst>
              <a:ext uri="{FF2B5EF4-FFF2-40B4-BE49-F238E27FC236}">
                <a16:creationId xmlns:a16="http://schemas.microsoft.com/office/drawing/2014/main" id="{D7B3E45D-E385-4791-B3C8-28AF171FB3F8}"/>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1821094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42777-D19A-40DE-9E6B-A820CBD76CBF}"/>
              </a:ext>
            </a:extLst>
          </p:cNvPr>
          <p:cNvSpPr>
            <a:spLocks noGrp="1"/>
          </p:cNvSpPr>
          <p:nvPr>
            <p:ph type="title"/>
          </p:nvPr>
        </p:nvSpPr>
        <p:spPr/>
        <p:txBody>
          <a:bodyPr/>
          <a:lstStyle/>
          <a:p>
            <a:r>
              <a:rPr lang="en-US" dirty="0"/>
              <a:t>Identified Strength: Due Process and Opportunity for Correction</a:t>
            </a:r>
            <a:br>
              <a:rPr lang="en-US" dirty="0"/>
            </a:br>
            <a:br>
              <a:rPr lang="en-US" dirty="0"/>
            </a:br>
            <a:endParaRPr lang="en-US" dirty="0"/>
          </a:p>
        </p:txBody>
      </p:sp>
      <p:sp>
        <p:nvSpPr>
          <p:cNvPr id="3" name="Content Placeholder 2">
            <a:extLst>
              <a:ext uri="{FF2B5EF4-FFF2-40B4-BE49-F238E27FC236}">
                <a16:creationId xmlns:a16="http://schemas.microsoft.com/office/drawing/2014/main" id="{314BD327-CF30-4CD1-9E53-8828658CCFD7}"/>
              </a:ext>
            </a:extLst>
          </p:cNvPr>
          <p:cNvSpPr>
            <a:spLocks noGrp="1"/>
          </p:cNvSpPr>
          <p:nvPr>
            <p:ph idx="1"/>
          </p:nvPr>
        </p:nvSpPr>
        <p:spPr/>
        <p:txBody>
          <a:bodyPr>
            <a:normAutofit/>
          </a:bodyPr>
          <a:lstStyle/>
          <a:p>
            <a:r>
              <a:rPr lang="en-US" dirty="0"/>
              <a:t>The SCSB provided multiple opportunities to correct deficiencies.</a:t>
            </a:r>
          </a:p>
          <a:p>
            <a:pPr lvl="1"/>
            <a:r>
              <a:rPr lang="en-US" dirty="0"/>
              <a:t>Under Notice of Concern, SCSB provided mentoring, support, and guided the school to identify causes for low academic performance.</a:t>
            </a:r>
          </a:p>
          <a:p>
            <a:pPr lvl="1"/>
            <a:r>
              <a:rPr lang="en-US" dirty="0"/>
              <a:t>SCSB did not interfere or take further disciplinary action while AISU made several changes to rectify problems (school director, board members, business manager). These actions yielded positive changes, though not enough to overcome all the deficiencies.</a:t>
            </a:r>
          </a:p>
          <a:p>
            <a:pPr lvl="1"/>
            <a:r>
              <a:rPr lang="en-US" dirty="0"/>
              <a:t>Under Warning, SCSB warned AISU of the possibility of having to pay back restricted funds and required a plan to show long-term financial viability that included resolving potential questioned costs in Special Education.</a:t>
            </a:r>
          </a:p>
          <a:p>
            <a:pPr lvl="1"/>
            <a:r>
              <a:rPr lang="en-US" dirty="0"/>
              <a:t>AISU had the opportunity to use the Voluntary School Improvement Process.</a:t>
            </a:r>
          </a:p>
          <a:p>
            <a:r>
              <a:rPr lang="en-US" dirty="0"/>
              <a:t>While these opportunities did not yield a better outcome, due process and opportunity was provided.</a:t>
            </a:r>
          </a:p>
        </p:txBody>
      </p:sp>
      <p:pic>
        <p:nvPicPr>
          <p:cNvPr id="4" name="Picture 3" descr="A picture containing gear, metalware&#10;&#10;Description automatically generated">
            <a:extLst>
              <a:ext uri="{FF2B5EF4-FFF2-40B4-BE49-F238E27FC236}">
                <a16:creationId xmlns:a16="http://schemas.microsoft.com/office/drawing/2014/main" id="{71307095-39FE-4A73-AA90-2EA9DA5D2B99}"/>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3952377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C47B3-1B4F-4951-BE27-FB4C28924F6E}"/>
              </a:ext>
            </a:extLst>
          </p:cNvPr>
          <p:cNvSpPr>
            <a:spLocks noGrp="1"/>
          </p:cNvSpPr>
          <p:nvPr>
            <p:ph type="title"/>
          </p:nvPr>
        </p:nvSpPr>
        <p:spPr/>
        <p:txBody>
          <a:bodyPr/>
          <a:lstStyle/>
          <a:p>
            <a:r>
              <a:rPr lang="en-US" dirty="0"/>
              <a:t>Identified Strength: Closure Manual</a:t>
            </a:r>
            <a:br>
              <a:rPr lang="en-US" dirty="0"/>
            </a:br>
            <a:br>
              <a:rPr lang="en-US" dirty="0"/>
            </a:br>
            <a:endParaRPr lang="en-US" dirty="0"/>
          </a:p>
        </p:txBody>
      </p:sp>
      <p:sp>
        <p:nvSpPr>
          <p:cNvPr id="3" name="Content Placeholder 2">
            <a:extLst>
              <a:ext uri="{FF2B5EF4-FFF2-40B4-BE49-F238E27FC236}">
                <a16:creationId xmlns:a16="http://schemas.microsoft.com/office/drawing/2014/main" id="{90682DA9-79F3-4E56-8555-2842F937F4A6}"/>
              </a:ext>
            </a:extLst>
          </p:cNvPr>
          <p:cNvSpPr>
            <a:spLocks noGrp="1"/>
          </p:cNvSpPr>
          <p:nvPr>
            <p:ph idx="1"/>
          </p:nvPr>
        </p:nvSpPr>
        <p:spPr/>
        <p:txBody>
          <a:bodyPr/>
          <a:lstStyle/>
          <a:p>
            <a:r>
              <a:rPr lang="en-US" dirty="0"/>
              <a:t>The SCSB closure manual provides a general plan for SCSB staff and schools during the closure that worked for the non-financial items. </a:t>
            </a:r>
          </a:p>
          <a:p>
            <a:pPr lvl="1"/>
            <a:r>
              <a:rPr lang="en-US" dirty="0"/>
              <a:t>The SCSB created a closure checklist based on experience with other closures, what is required in statute, and by reaching out to various USBE sections. For the most part, this closure manual was a useful and effective tool. While closure is never easy, the manual provided structure in completing many of the aspects of closure.</a:t>
            </a:r>
          </a:p>
        </p:txBody>
      </p:sp>
      <p:pic>
        <p:nvPicPr>
          <p:cNvPr id="4" name="Picture 3" descr="A picture containing gear, metalware&#10;&#10;Description automatically generated">
            <a:extLst>
              <a:ext uri="{FF2B5EF4-FFF2-40B4-BE49-F238E27FC236}">
                <a16:creationId xmlns:a16="http://schemas.microsoft.com/office/drawing/2014/main" id="{B29DCF96-2352-42BA-BD92-E7C83DB8FD7D}"/>
              </a:ext>
            </a:extLst>
          </p:cNvPr>
          <p:cNvPicPr>
            <a:picLocks noChangeAspect="1"/>
          </p:cNvPicPr>
          <p:nvPr/>
        </p:nvPicPr>
        <p:blipFill>
          <a:blip r:embed="rId2"/>
          <a:stretch>
            <a:fillRect/>
          </a:stretch>
        </p:blipFill>
        <p:spPr>
          <a:xfrm>
            <a:off x="0" y="4739951"/>
            <a:ext cx="1343549" cy="1343549"/>
          </a:xfrm>
          <a:prstGeom prst="rect">
            <a:avLst/>
          </a:prstGeom>
        </p:spPr>
      </p:pic>
    </p:spTree>
    <p:extLst>
      <p:ext uri="{BB962C8B-B14F-4D97-AF65-F5344CB8AC3E}">
        <p14:creationId xmlns:p14="http://schemas.microsoft.com/office/powerpoint/2010/main" val="77355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23425-741F-4DD1-9327-E86DFE836AF8}"/>
              </a:ext>
            </a:extLst>
          </p:cNvPr>
          <p:cNvSpPr>
            <a:spLocks noGrp="1"/>
          </p:cNvSpPr>
          <p:nvPr>
            <p:ph type="title"/>
          </p:nvPr>
        </p:nvSpPr>
        <p:spPr/>
        <p:txBody>
          <a:bodyPr/>
          <a:lstStyle/>
          <a:p>
            <a:r>
              <a:rPr lang="en-US" dirty="0"/>
              <a:t>Learning Opportunities</a:t>
            </a:r>
          </a:p>
        </p:txBody>
      </p:sp>
      <p:sp>
        <p:nvSpPr>
          <p:cNvPr id="3" name="Text Placeholder 2">
            <a:extLst>
              <a:ext uri="{FF2B5EF4-FFF2-40B4-BE49-F238E27FC236}">
                <a16:creationId xmlns:a16="http://schemas.microsoft.com/office/drawing/2014/main" id="{F97316EA-3F72-4AC5-8075-906E8BA4B02A}"/>
              </a:ext>
            </a:extLst>
          </p:cNvPr>
          <p:cNvSpPr>
            <a:spLocks noGrp="1"/>
          </p:cNvSpPr>
          <p:nvPr>
            <p:ph type="body" idx="1"/>
          </p:nvPr>
        </p:nvSpPr>
        <p:spPr/>
        <p:txBody>
          <a:bodyPr/>
          <a:lstStyle/>
          <a:p>
            <a:r>
              <a:rPr lang="en-US" dirty="0"/>
              <a:t>What we could do better</a:t>
            </a:r>
          </a:p>
        </p:txBody>
      </p:sp>
      <p:pic>
        <p:nvPicPr>
          <p:cNvPr id="6" name="Picture 5" descr="A picture containing gear, metalware&#10;&#10;Description automatically generated">
            <a:extLst>
              <a:ext uri="{FF2B5EF4-FFF2-40B4-BE49-F238E27FC236}">
                <a16:creationId xmlns:a16="http://schemas.microsoft.com/office/drawing/2014/main" id="{E8B70846-A38B-464A-AA1E-F342813F773E}"/>
              </a:ext>
            </a:extLst>
          </p:cNvPr>
          <p:cNvPicPr>
            <a:picLocks noChangeAspect="1"/>
          </p:cNvPicPr>
          <p:nvPr/>
        </p:nvPicPr>
        <p:blipFill>
          <a:blip r:embed="rId2"/>
          <a:stretch>
            <a:fillRect/>
          </a:stretch>
        </p:blipFill>
        <p:spPr>
          <a:xfrm>
            <a:off x="9183207" y="1813564"/>
            <a:ext cx="1809924" cy="1809924"/>
          </a:xfrm>
          <a:prstGeom prst="rect">
            <a:avLst/>
          </a:prstGeom>
        </p:spPr>
      </p:pic>
    </p:spTree>
    <p:extLst>
      <p:ext uri="{BB962C8B-B14F-4D97-AF65-F5344CB8AC3E}">
        <p14:creationId xmlns:p14="http://schemas.microsoft.com/office/powerpoint/2010/main" val="1588955972"/>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1158</TotalTime>
  <Words>2449</Words>
  <Application>Microsoft Office PowerPoint</Application>
  <PresentationFormat>Widescreen</PresentationFormat>
  <Paragraphs>129</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Corbel</vt:lpstr>
      <vt:lpstr>Wingdings 2</vt:lpstr>
      <vt:lpstr>Frame</vt:lpstr>
      <vt:lpstr>Lessons Learned from AISU Closure</vt:lpstr>
      <vt:lpstr>Strengths</vt:lpstr>
      <vt:lpstr>Identified Strength: Rigorous Approval Process  </vt:lpstr>
      <vt:lpstr>Identified Strength: Timely Response  </vt:lpstr>
      <vt:lpstr>Identified Strength: SCSB Oversight Model  </vt:lpstr>
      <vt:lpstr>Identified Strength: Depth of Knowledge  </vt:lpstr>
      <vt:lpstr>Identified Strength: Due Process and Opportunity for Correction  </vt:lpstr>
      <vt:lpstr>Identified Strength: Closure Manual  </vt:lpstr>
      <vt:lpstr>Learning Opportunities</vt:lpstr>
      <vt:lpstr>Learning Opportunities: Continuing to Improve Authorizing Decisions </vt:lpstr>
      <vt:lpstr>Learning Opportunities: Governing Boards  </vt:lpstr>
      <vt:lpstr>Learning Opportunities: Transitions  </vt:lpstr>
      <vt:lpstr>Learning Opportunities: Transparency  </vt:lpstr>
      <vt:lpstr>Learning Opportunities: Document and Official Notifications  </vt:lpstr>
      <vt:lpstr>Learning Opportunities: Closure Timeline  </vt:lpstr>
      <vt:lpstr>Learning Opportunities: Closure Oversight  </vt:lpstr>
      <vt:lpstr>Possible Changes</vt:lpstr>
      <vt:lpstr>Current Tools at Our Disposal  </vt:lpstr>
      <vt:lpstr>SCSB Policies, Procedures, or Actions  </vt:lpstr>
      <vt:lpstr>SCSB Policies, Procedures, or Actions  </vt:lpstr>
      <vt:lpstr>SCSB Policies, Procedures, or Actions  </vt:lpstr>
      <vt:lpstr>Statute or Rule  </vt:lpstr>
      <vt:lpstr>Statute or Rule  </vt:lpstr>
      <vt:lpstr>Statute or Rule  </vt:lpstr>
      <vt:lpstr>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Learned from Recent Closures</dc:title>
  <dc:creator>Lambert, Jennifer</dc:creator>
  <cp:lastModifiedBy>Lambert, Jennifer</cp:lastModifiedBy>
  <cp:revision>55</cp:revision>
  <dcterms:created xsi:type="dcterms:W3CDTF">2019-08-27T20:46:16Z</dcterms:created>
  <dcterms:modified xsi:type="dcterms:W3CDTF">2019-09-11T22:06:08Z</dcterms:modified>
</cp:coreProperties>
</file>